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60" r:id="rId2"/>
    <p:sldId id="261" r:id="rId3"/>
    <p:sldId id="263" r:id="rId4"/>
    <p:sldId id="264" r:id="rId5"/>
    <p:sldId id="265" r:id="rId6"/>
    <p:sldId id="293" r:id="rId7"/>
    <p:sldId id="294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14" r:id="rId16"/>
    <p:sldId id="306" r:id="rId17"/>
    <p:sldId id="307" r:id="rId18"/>
    <p:sldId id="308" r:id="rId19"/>
    <p:sldId id="316" r:id="rId20"/>
    <p:sldId id="313" r:id="rId21"/>
    <p:sldId id="310" r:id="rId22"/>
    <p:sldId id="315" r:id="rId23"/>
    <p:sldId id="311" r:id="rId24"/>
    <p:sldId id="312" r:id="rId25"/>
    <p:sldId id="318" r:id="rId26"/>
    <p:sldId id="295" r:id="rId27"/>
    <p:sldId id="319" r:id="rId28"/>
    <p:sldId id="296" r:id="rId29"/>
    <p:sldId id="297" r:id="rId30"/>
    <p:sldId id="320" r:id="rId31"/>
    <p:sldId id="321" r:id="rId32"/>
    <p:sldId id="322" r:id="rId33"/>
    <p:sldId id="323" r:id="rId34"/>
    <p:sldId id="324" r:id="rId35"/>
    <p:sldId id="325" r:id="rId36"/>
    <p:sldId id="327" r:id="rId37"/>
    <p:sldId id="326" r:id="rId38"/>
    <p:sldId id="328" r:id="rId39"/>
    <p:sldId id="281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00FF00"/>
    <a:srgbClr val="0000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6A4B2-E1A2-054F-A547-454A0251C320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E7419-3844-F64B-82B6-5940D850F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06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9E8A3-2CE4-401D-A0C8-09D53FD990FC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5FF7-979D-47BA-A309-9F7477D71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37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4FB7-8996-453D-A703-59D0FA75CFD4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487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179007B-B198-4726-ACC1-58C6C4510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6500" y="2057400"/>
            <a:ext cx="5391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600" b="1" smtClean="0"/>
              <a:t>PENILAIAN </a:t>
            </a:r>
            <a:endParaRPr lang="id-ID" sz="3600" b="1" dirty="0" smtClean="0"/>
          </a:p>
          <a:p>
            <a:pPr algn="ctr"/>
            <a:r>
              <a:rPr lang="id-ID" sz="3600" b="1" dirty="0" smtClean="0"/>
              <a:t>KEBUGARAN JASMANI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65742" r="60246" b="8211"/>
          <a:stretch>
            <a:fillRect/>
          </a:stretch>
        </p:blipFill>
        <p:spPr bwMode="auto">
          <a:xfrm>
            <a:off x="6553200" y="304801"/>
            <a:ext cx="1600200" cy="12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4103"/>
            <a:ext cx="2057400" cy="131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542010" cy="880618"/>
          </a:xfrm>
        </p:spPr>
        <p:txBody>
          <a:bodyPr>
            <a:normAutofit/>
          </a:bodyPr>
          <a:lstStyle/>
          <a:p>
            <a:pPr algn="l"/>
            <a:r>
              <a:rPr lang="id-ID" sz="2800" b="1" dirty="0" smtClean="0">
                <a:solidFill>
                  <a:srgbClr val="FF0000"/>
                </a:solidFill>
              </a:rPr>
              <a:t>Daya tahan Jantung dan Paru</a:t>
            </a:r>
            <a:endParaRPr lang="id-ID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4419600" cy="17859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dirty="0" smtClean="0"/>
              <a:t>Kemampuan jantung dan paru-paru menyalurkan oksigen ke seluruh jaringan tubuh saat melakukan aktivitas fisik</a:t>
            </a:r>
            <a:endParaRPr lang="id-ID" dirty="0"/>
          </a:p>
        </p:txBody>
      </p:sp>
      <p:sp>
        <p:nvSpPr>
          <p:cNvPr id="4098" name="AutoShape 2" descr="Hasil gambar untuk tubuh bug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00" name="AutoShape 4" descr="Hasil gambar untuk tubuh bug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102" name="Picture 6" descr="https://encrypted-tbn1.gstatic.com/images?q=tbn:ANd9GcTpP7YXG6S4DF4Jxg2RxcTU7ffjVpxQNs5riFooSwBUDCDqmyC-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5013" y="1700808"/>
            <a:ext cx="3286077" cy="2165823"/>
          </a:xfrm>
          <a:prstGeom prst="rect">
            <a:avLst/>
          </a:prstGeom>
          <a:noFill/>
        </p:spPr>
      </p:pic>
      <p:pic>
        <p:nvPicPr>
          <p:cNvPr id="4104" name="Picture 8" descr="Hasil gambar untuk tubuh bug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013" y="3950225"/>
            <a:ext cx="3286077" cy="2121953"/>
          </a:xfrm>
          <a:prstGeom prst="rect">
            <a:avLst/>
          </a:prstGeom>
          <a:noFill/>
        </p:spPr>
      </p:pic>
      <p:sp>
        <p:nvSpPr>
          <p:cNvPr id="4106" name="AutoShape 10" descr="Hasil gambar untuk aerobic exerci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108" name="Picture 12" descr="http://www.maxvibrant.com/images/health-fitness/aerobics/aerobics-work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0436" y="3645024"/>
            <a:ext cx="4007628" cy="2428865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Komposisi Tubuh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Komposisi tubuh adalah komposisi </a:t>
            </a:r>
            <a:r>
              <a:rPr lang="id-ID" dirty="0" smtClean="0"/>
              <a:t>berat badan terdiri dari berat </a:t>
            </a:r>
            <a:r>
              <a:rPr lang="id-ID" dirty="0"/>
              <a:t>lemak (</a:t>
            </a:r>
            <a:r>
              <a:rPr lang="id-ID" i="1" dirty="0"/>
              <a:t>body fat</a:t>
            </a:r>
            <a:r>
              <a:rPr lang="id-ID" dirty="0"/>
              <a:t>) dan berat massa tanpa lemak (</a:t>
            </a:r>
            <a:r>
              <a:rPr lang="id-ID" i="1" dirty="0"/>
              <a:t>lean body mass)</a:t>
            </a:r>
            <a:r>
              <a:rPr lang="id-ID" dirty="0"/>
              <a:t>. </a:t>
            </a:r>
            <a:endParaRPr lang="id-ID" dirty="0" smtClean="0"/>
          </a:p>
          <a:p>
            <a:endParaRPr lang="id-ID" dirty="0"/>
          </a:p>
          <a:p>
            <a:r>
              <a:rPr lang="id-ID" dirty="0" smtClean="0"/>
              <a:t>Lean </a:t>
            </a:r>
            <a:r>
              <a:rPr lang="id-ID" dirty="0"/>
              <a:t>body mass terdiri dari otot, tulang, organ dan jaringan tubuh serta air. </a:t>
            </a:r>
            <a:endParaRPr lang="id-ID" dirty="0" smtClean="0"/>
          </a:p>
          <a:p>
            <a:endParaRPr lang="id-ID" dirty="0"/>
          </a:p>
          <a:p>
            <a:r>
              <a:rPr lang="id-ID" dirty="0"/>
              <a:t>Tingkat kebugaran jasmani dikaitkan dengan persentase lemak tubuh </a:t>
            </a:r>
            <a:r>
              <a:rPr lang="id-ID" i="1" dirty="0"/>
              <a:t>(persen body f</a:t>
            </a:r>
            <a:r>
              <a:rPr lang="id-ID" dirty="0"/>
              <a:t>at</a:t>
            </a:r>
            <a:r>
              <a:rPr lang="id-ID" i="1" dirty="0"/>
              <a:t>)</a:t>
            </a:r>
            <a:r>
              <a:rPr lang="id-ID" dirty="0"/>
              <a:t>. </a:t>
            </a:r>
            <a:endParaRPr lang="id-ID" dirty="0" smtClean="0"/>
          </a:p>
          <a:p>
            <a:endParaRPr lang="id-ID" dirty="0"/>
          </a:p>
          <a:p>
            <a:r>
              <a:rPr lang="id-ID" dirty="0" smtClean="0"/>
              <a:t>Orang </a:t>
            </a:r>
            <a:r>
              <a:rPr lang="id-ID" dirty="0"/>
              <a:t>gemuk/obese memiliki persentase lemak tubuh tinggi.</a:t>
            </a:r>
          </a:p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sil gambar untuk active lifestyle fitness in chil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643834" cy="93610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K</a:t>
            </a:r>
            <a:r>
              <a:rPr lang="id-ID" sz="3600" b="1" dirty="0" smtClean="0">
                <a:solidFill>
                  <a:srgbClr val="FF0000"/>
                </a:solidFill>
              </a:rPr>
              <a:t>ekuatan dan Daya Tahan Otot</a:t>
            </a:r>
            <a:endParaRPr lang="id-ID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81667"/>
            <a:ext cx="4697288" cy="494773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id-ID" sz="2800" dirty="0" smtClean="0"/>
              <a:t>Kekuatan otot adalah tenaga yang dikeluarkan otot atau sekelompok otot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id-ID" sz="2800" dirty="0" smtClean="0"/>
              <a:t>berkontraksi pada saat menahan beban maksimal</a:t>
            </a:r>
            <a:r>
              <a:rPr lang="en-US" sz="2800" dirty="0" smtClean="0"/>
              <a:t>.</a:t>
            </a:r>
          </a:p>
          <a:p>
            <a:endParaRPr lang="id-ID" sz="2800" dirty="0" smtClean="0"/>
          </a:p>
          <a:p>
            <a:r>
              <a:rPr lang="en-US" sz="2800" dirty="0" smtClean="0"/>
              <a:t>D</a:t>
            </a:r>
            <a:r>
              <a:rPr lang="id-ID" sz="2800" dirty="0" smtClean="0"/>
              <a:t>aya tahan otot adalah kapasitas sekelompok otot untuk melakukan kontraksi yang terus</a:t>
            </a:r>
            <a:r>
              <a:rPr lang="en-US" sz="2800" dirty="0" smtClean="0"/>
              <a:t>-</a:t>
            </a:r>
            <a:r>
              <a:rPr lang="id-ID" sz="2800" dirty="0" smtClean="0"/>
              <a:t>menerus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menahan</a:t>
            </a:r>
            <a:r>
              <a:rPr lang="en-US" sz="2800" dirty="0" smtClean="0"/>
              <a:t> </a:t>
            </a:r>
            <a:r>
              <a:rPr lang="id-ID" sz="2800" dirty="0" smtClean="0"/>
              <a:t>suatu beban submaksimal dalam jangka waktu tertentu.</a:t>
            </a:r>
          </a:p>
          <a:p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103" y="543818"/>
            <a:ext cx="6598257" cy="868958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rgbClr val="FF0000"/>
                </a:solidFill>
              </a:rPr>
              <a:t>Kelenturan/Fleksibilitas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161448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Kelenturan</a:t>
            </a:r>
            <a:r>
              <a:rPr lang="en-US" sz="2800" dirty="0" smtClean="0"/>
              <a:t> </a:t>
            </a:r>
            <a:r>
              <a:rPr lang="id-ID" sz="2800" dirty="0" smtClean="0"/>
              <a:t>adalah kemampuan tubuh untuk melakukan gerak melalui ruang gerak sendi atau ruang gerak tubuh secara maksimal. </a:t>
            </a:r>
            <a:endParaRPr lang="id-ID" sz="2800" dirty="0"/>
          </a:p>
        </p:txBody>
      </p:sp>
      <p:pic>
        <p:nvPicPr>
          <p:cNvPr id="28681" name="Picture 28" descr="Hasil gambar untuk stretching neck exerci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57628"/>
            <a:ext cx="1295400" cy="1038225"/>
          </a:xfrm>
          <a:prstGeom prst="rect">
            <a:avLst/>
          </a:prstGeom>
          <a:noFill/>
        </p:spPr>
      </p:pic>
      <p:pic>
        <p:nvPicPr>
          <p:cNvPr id="28682" name="Picture 31" descr="Hasil gambar untuk stretching neck exerci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000504"/>
            <a:ext cx="1181100" cy="704850"/>
          </a:xfrm>
          <a:prstGeom prst="rect">
            <a:avLst/>
          </a:prstGeom>
          <a:noFill/>
        </p:spPr>
      </p:pic>
      <p:pic>
        <p:nvPicPr>
          <p:cNvPr id="28676" name="Picture 19" descr="Hasil gambar untuk stretching exercises for flexibility beginn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7" y="3500438"/>
            <a:ext cx="1928794" cy="2898640"/>
          </a:xfrm>
          <a:prstGeom prst="rect">
            <a:avLst/>
          </a:prstGeom>
          <a:noFill/>
        </p:spPr>
      </p:pic>
      <p:pic>
        <p:nvPicPr>
          <p:cNvPr id="28675" name="Picture 22" descr="https://blog.udemy.com/wp-content/uploads/2013/06/bigstock-Part-of-a-collection-of-yoga-p-31980836-620x4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5257800"/>
            <a:ext cx="1519238" cy="1009650"/>
          </a:xfrm>
          <a:prstGeom prst="rect">
            <a:avLst/>
          </a:prstGeom>
          <a:noFill/>
        </p:spPr>
      </p:pic>
      <p:pic>
        <p:nvPicPr>
          <p:cNvPr id="28680" name="Picture 37" descr="Hasil gambar untuk stretching shoulder exercis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714752"/>
            <a:ext cx="1214446" cy="942975"/>
          </a:xfrm>
          <a:prstGeom prst="rect">
            <a:avLst/>
          </a:prstGeom>
          <a:noFill/>
        </p:spPr>
      </p:pic>
      <p:pic>
        <p:nvPicPr>
          <p:cNvPr id="28679" name="Picture 49" descr="Perform Shoulder Stretches Step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3429000"/>
            <a:ext cx="1733550" cy="1314450"/>
          </a:xfrm>
          <a:prstGeom prst="rect">
            <a:avLst/>
          </a:prstGeom>
          <a:noFill/>
        </p:spPr>
      </p:pic>
      <p:pic>
        <p:nvPicPr>
          <p:cNvPr id="28677" name="Picture 58" descr="Hasil gambar untuk stretching hamstring exercis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4953000"/>
            <a:ext cx="1857375" cy="1238250"/>
          </a:xfrm>
          <a:prstGeom prst="rect">
            <a:avLst/>
          </a:prstGeom>
          <a:noFill/>
        </p:spPr>
      </p:pic>
      <p:pic>
        <p:nvPicPr>
          <p:cNvPr id="28673" name="Picture 61" descr="Hasil gambar untuk stretching hamstring exercis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5143512"/>
            <a:ext cx="1593850" cy="1276350"/>
          </a:xfrm>
          <a:prstGeom prst="rect">
            <a:avLst/>
          </a:prstGeom>
          <a:noFill/>
        </p:spPr>
      </p:pic>
      <p:pic>
        <p:nvPicPr>
          <p:cNvPr id="28674" name="Picture 67" descr="Hasil gambar untuk stretching hamstring exercis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12" y="5214950"/>
            <a:ext cx="1428760" cy="1038225"/>
          </a:xfrm>
          <a:prstGeom prst="rect">
            <a:avLst/>
          </a:prstGeom>
          <a:noFill/>
        </p:spPr>
      </p:pic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Hasil gambar untuk stretching shoulder exercises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3786190"/>
            <a:ext cx="1240407" cy="9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9537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3200" i="1" dirty="0" err="1" smtClean="0"/>
              <a:t>Kebugaran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Jasmani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yg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Berkaitan</a:t>
            </a:r>
            <a:r>
              <a:rPr lang="en-US" sz="3200" i="1" dirty="0" smtClean="0"/>
              <a:t> dg </a:t>
            </a:r>
            <a:r>
              <a:rPr lang="en-US" sz="3200" i="1" dirty="0" err="1" smtClean="0"/>
              <a:t>Keterampilan</a:t>
            </a:r>
            <a:r>
              <a:rPr lang="en-US" sz="3200" dirty="0" smtClean="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6200" cy="5029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3200" dirty="0" err="1" smtClean="0"/>
              <a:t>Keseimbangan</a:t>
            </a:r>
            <a:endParaRPr lang="en-US" sz="32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(static balance)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(dynamic balance)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200" dirty="0" err="1" smtClean="0"/>
              <a:t>Kecepatan</a:t>
            </a:r>
            <a:endParaRPr lang="en-US" sz="32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d-ID" dirty="0"/>
              <a:t>K</a:t>
            </a:r>
            <a:r>
              <a:rPr lang="id-ID" dirty="0" smtClean="0"/>
              <a:t>emampuan </a:t>
            </a:r>
            <a:r>
              <a:rPr lang="id-ID" dirty="0"/>
              <a:t>untuk melakukan gerakan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id-ID" dirty="0"/>
              <a:t>dalam waktu sangat singkat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id-ID" sz="3200" dirty="0" smtClean="0"/>
              <a:t>Daya ledak</a:t>
            </a:r>
            <a:endParaRPr lang="en-US" sz="3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d-ID" dirty="0" smtClean="0"/>
              <a:t>Laju ketika seseorang melakukan kegiatan</a:t>
            </a:r>
            <a:r>
              <a:rPr lang="en-US" dirty="0" smtClean="0"/>
              <a:t> 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0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9537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3200" i="1" dirty="0" err="1" smtClean="0"/>
              <a:t>Kebugaran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Jasmani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yg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Berkaitan</a:t>
            </a:r>
            <a:r>
              <a:rPr lang="en-US" sz="3200" i="1" dirty="0" smtClean="0"/>
              <a:t> dg </a:t>
            </a:r>
            <a:r>
              <a:rPr lang="en-US" sz="3200" i="1" dirty="0" err="1" smtClean="0"/>
              <a:t>Keterampilan</a:t>
            </a:r>
            <a:r>
              <a:rPr lang="en-US" sz="3200" dirty="0" smtClean="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3000" dirty="0" err="1" smtClean="0"/>
              <a:t>Kelincahan</a:t>
            </a:r>
            <a:endParaRPr lang="en-US" sz="30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 smtClean="0"/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US" sz="3000" dirty="0" err="1" smtClean="0"/>
              <a:t>Kecepatan</a:t>
            </a:r>
            <a:r>
              <a:rPr lang="en-US" sz="3000" dirty="0" smtClean="0"/>
              <a:t> </a:t>
            </a:r>
            <a:r>
              <a:rPr lang="en-US" sz="3000" dirty="0" err="1" smtClean="0"/>
              <a:t>Reaksi</a:t>
            </a:r>
            <a:endParaRPr lang="en-US" sz="30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tersingkat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rangsang</a:t>
            </a:r>
            <a:endParaRPr lang="en-US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30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000" dirty="0" err="1" smtClean="0"/>
              <a:t>Koordinasi</a:t>
            </a:r>
            <a:endParaRPr lang="en-US" sz="30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d-ID" dirty="0"/>
              <a:t>K</a:t>
            </a:r>
            <a:r>
              <a:rPr lang="id-ID" dirty="0" smtClean="0"/>
              <a:t>em</a:t>
            </a:r>
            <a:r>
              <a:rPr lang="en-US" dirty="0"/>
              <a:t>a</a:t>
            </a:r>
            <a:r>
              <a:rPr lang="id-ID" dirty="0"/>
              <a:t>mpuan untuk menggunakan panca ind</a:t>
            </a:r>
            <a:r>
              <a:rPr lang="en-US" dirty="0"/>
              <a:t>e</a:t>
            </a:r>
            <a:r>
              <a:rPr lang="id-ID" dirty="0"/>
              <a:t>ra seperti penglihatan dan pendengaran, bersama-sama dengan tubuh tertentu saat melakukan kegiatan motorik dengan harmonis dan ketepatan tinggi.</a:t>
            </a:r>
            <a:r>
              <a:rPr lang="en-US" dirty="0"/>
              <a:t> </a:t>
            </a:r>
            <a:r>
              <a:rPr lang="en-US" sz="1600" dirty="0" smtClean="0"/>
              <a:t>.</a:t>
            </a:r>
            <a:endParaRPr lang="en-US" sz="3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173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FAKTOR YANG MEMPENGARUHI KEBUGARAN JASMANI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286000"/>
            <a:ext cx="6400816" cy="3340097"/>
          </a:xfrm>
        </p:spPr>
        <p:txBody>
          <a:bodyPr>
            <a:normAutofit/>
          </a:bodyPr>
          <a:lstStyle/>
          <a:p>
            <a:pPr marL="392113" indent="-392113"/>
            <a:r>
              <a:rPr lang="id-ID" sz="2800" dirty="0" smtClean="0"/>
              <a:t>Genetik</a:t>
            </a:r>
          </a:p>
          <a:p>
            <a:pPr marL="392113" indent="-392113"/>
            <a:r>
              <a:rPr lang="id-ID" sz="2800" dirty="0" smtClean="0"/>
              <a:t>Aktivitas fisik dan latihan fisik</a:t>
            </a:r>
          </a:p>
          <a:p>
            <a:pPr marL="392113" indent="-392113"/>
            <a:r>
              <a:rPr lang="id-ID" sz="2800" dirty="0" smtClean="0"/>
              <a:t>Jenis kelamin</a:t>
            </a:r>
          </a:p>
          <a:p>
            <a:pPr marL="392113" indent="-392113"/>
            <a:r>
              <a:rPr lang="id-ID" sz="2800" dirty="0" smtClean="0"/>
              <a:t>Usia</a:t>
            </a:r>
          </a:p>
          <a:p>
            <a:pPr marL="392113" indent="-392113"/>
            <a:r>
              <a:rPr lang="id-ID" sz="2800" dirty="0" smtClean="0"/>
              <a:t>Lemak tubuh</a:t>
            </a:r>
          </a:p>
          <a:p>
            <a:pPr marL="392113" indent="-392113"/>
            <a:r>
              <a:rPr lang="id-ID" sz="2800" dirty="0" smtClean="0"/>
              <a:t>Istirahat</a:t>
            </a:r>
            <a:endParaRPr lang="id-ID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7143800" cy="124777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id-ID" dirty="0" smtClean="0"/>
              <a:t>Kebugaran Jasmani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3000404" cy="4462474"/>
          </a:xfrm>
          <a:ln>
            <a:solidFill>
              <a:srgbClr val="72A376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400" dirty="0" smtClean="0"/>
              <a:t>Aspek Fisik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d-ID" sz="1600" dirty="0" smtClean="0"/>
          </a:p>
          <a:p>
            <a:pPr eaLnBrk="1" hangingPunct="1">
              <a:lnSpc>
                <a:spcPct val="90000"/>
              </a:lnSpc>
              <a:buClr>
                <a:schemeClr val="accent6">
                  <a:lumMod val="25000"/>
                </a:schemeClr>
              </a:buClr>
              <a:buFont typeface="Arial"/>
              <a:buChar char="•"/>
              <a:defRPr/>
            </a:pPr>
            <a:r>
              <a:rPr lang="id-ID" sz="2000" dirty="0" smtClean="0"/>
              <a:t>Memperkuat Otot jantung</a:t>
            </a:r>
          </a:p>
          <a:p>
            <a:pPr>
              <a:lnSpc>
                <a:spcPct val="90000"/>
              </a:lnSpc>
              <a:buClr>
                <a:schemeClr val="accent6">
                  <a:lumMod val="25000"/>
                </a:schemeClr>
              </a:buClr>
              <a:buFont typeface="Arial"/>
              <a:buChar char="•"/>
              <a:defRPr/>
            </a:pPr>
            <a:r>
              <a:rPr lang="id-ID" sz="2000" dirty="0" smtClean="0"/>
              <a:t>Meningkatkan kapasitas jantung</a:t>
            </a:r>
          </a:p>
          <a:p>
            <a:pPr>
              <a:lnSpc>
                <a:spcPct val="90000"/>
              </a:lnSpc>
              <a:buClr>
                <a:schemeClr val="accent6">
                  <a:lumMod val="25000"/>
                </a:schemeClr>
              </a:buClr>
              <a:buFont typeface="Arial"/>
              <a:buChar char="•"/>
              <a:defRPr/>
            </a:pPr>
            <a:r>
              <a:rPr lang="id-ID" sz="2000" dirty="0" smtClean="0"/>
              <a:t>Menurunkan risiko penyakit PTM</a:t>
            </a:r>
          </a:p>
          <a:p>
            <a:pPr>
              <a:lnSpc>
                <a:spcPct val="90000"/>
              </a:lnSpc>
              <a:buClr>
                <a:schemeClr val="accent6">
                  <a:lumMod val="25000"/>
                </a:schemeClr>
              </a:buClr>
              <a:buFont typeface="Arial"/>
              <a:buChar char="•"/>
              <a:defRPr/>
            </a:pPr>
            <a:r>
              <a:rPr lang="id-ID" sz="2000" dirty="0" smtClean="0"/>
              <a:t>Memperbaiki fleksibilitas sendi, kekuatan otot, postur</a:t>
            </a:r>
          </a:p>
          <a:p>
            <a:pPr>
              <a:lnSpc>
                <a:spcPct val="90000"/>
              </a:lnSpc>
              <a:buClr>
                <a:schemeClr val="accent6">
                  <a:lumMod val="25000"/>
                </a:schemeClr>
              </a:buClr>
              <a:buFont typeface="Arial"/>
              <a:buChar char="•"/>
              <a:defRPr/>
            </a:pPr>
            <a:r>
              <a:rPr lang="id-ID" sz="2000" dirty="0" smtClean="0"/>
              <a:t>Menurunkan risiko keropos tulang</a:t>
            </a:r>
          </a:p>
          <a:p>
            <a:pPr>
              <a:lnSpc>
                <a:spcPct val="90000"/>
              </a:lnSpc>
              <a:buClr>
                <a:schemeClr val="accent6">
                  <a:lumMod val="25000"/>
                </a:schemeClr>
              </a:buClr>
              <a:buFont typeface="Arial"/>
              <a:buChar char="•"/>
              <a:defRPr/>
            </a:pPr>
            <a:r>
              <a:rPr lang="id-ID" sz="2000" dirty="0" smtClean="0"/>
              <a:t>Meningkatkan sistem kekebalan tubuh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d-ID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d-ID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d-ID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d-ID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81400" y="1752600"/>
            <a:ext cx="2362200" cy="4419600"/>
          </a:xfrm>
          <a:prstGeom prst="rect">
            <a:avLst/>
          </a:prstGeom>
          <a:ln>
            <a:solidFill>
              <a:srgbClr val="72A37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Aspek Psikologis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d-ID" sz="2000" dirty="0" smtClean="0"/>
              <a:t>Meningkatkan rasa percaya diri, sportivitas, tanggung jawab, pengendalian stress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Mengurangi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kecemasan dan depresi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0" y="1752600"/>
            <a:ext cx="2590800" cy="4462474"/>
          </a:xfrm>
          <a:prstGeom prst="rect">
            <a:avLst/>
          </a:prstGeom>
          <a:ln>
            <a:solidFill>
              <a:srgbClr val="72A37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Aspek Sosio-</a:t>
            </a:r>
            <a:r>
              <a:rPr lang="id-ID" sz="2400" baseline="0" dirty="0" smtClean="0"/>
              <a:t>Ekonomis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d-ID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d-ID" sz="2000" baseline="0" dirty="0" smtClean="0"/>
              <a:t>Menurunkan</a:t>
            </a:r>
            <a:r>
              <a:rPr lang="id-ID" sz="2000" dirty="0" smtClean="0"/>
              <a:t> biaya pengobatan, angka absensi kerja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d-ID" sz="2000" dirty="0" smtClean="0"/>
              <a:t>Meningkatkan produktivitas,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d-ID" sz="2000" dirty="0" smtClean="0"/>
              <a:t>Menurunkan penggunaan sumber daya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d-ID" sz="2000" dirty="0" smtClean="0"/>
              <a:t>Meningkatkan gerakan maasyarakat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5794"/>
            <a:ext cx="7748558" cy="1143000"/>
          </a:xfrm>
        </p:spPr>
        <p:txBody>
          <a:bodyPr/>
          <a:lstStyle/>
          <a:p>
            <a:r>
              <a:rPr lang="id-ID" dirty="0" smtClean="0"/>
              <a:t>Penilaian Kebugaran Jasmani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14554"/>
            <a:ext cx="6934200" cy="2357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upaya menentukan tingkat kebugaran jasmani melalui pemeriksaan atau tes setiap komponen kebugaran jasmani sesuai dengan norma </a:t>
            </a:r>
            <a:endParaRPr lang="id-ID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3048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err="1">
                <a:latin typeface="Arial" pitchFamily="34" charset="0"/>
                <a:cs typeface="Arial" pitchFamily="34" charset="0"/>
              </a:rPr>
              <a:t>Pokok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Bahasan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2.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 err="1" smtClean="0">
                <a:latin typeface="Arial" pitchFamily="34" charset="0"/>
                <a:cs typeface="Arial" pitchFamily="34" charset="0"/>
              </a:rPr>
              <a:t>Alur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Penilaian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Kebugaran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Jasmani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64CD-4E38-44BF-A617-1D4DC70714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F1919"/>
                </a:solidFill>
                <a:latin typeface="Arial" pitchFamily="34" charset="0"/>
                <a:cs typeface="Arial" pitchFamily="34" charset="0"/>
              </a:rPr>
              <a:t>DESKRIPSI SINGKAT</a:t>
            </a:r>
            <a:endParaRPr lang="en-US" sz="3600" b="1" dirty="0">
              <a:solidFill>
                <a:srgbClr val="4F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err="1"/>
              <a:t>Modul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teoritis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</a:p>
          <a:p>
            <a:pPr marL="731837" lvl="1" indent="-45720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err="1" smtClean="0"/>
              <a:t>pengertian</a:t>
            </a:r>
            <a:r>
              <a:rPr lang="en-US" sz="2400" dirty="0" smtClean="0"/>
              <a:t> </a:t>
            </a:r>
            <a:r>
              <a:rPr lang="en-US" sz="2400" dirty="0" err="1"/>
              <a:t>kebugaran</a:t>
            </a:r>
            <a:r>
              <a:rPr lang="en-US" sz="2400" dirty="0"/>
              <a:t> </a:t>
            </a:r>
            <a:r>
              <a:rPr lang="en-US" sz="2400" dirty="0" err="1"/>
              <a:t>jasmani</a:t>
            </a:r>
            <a:r>
              <a:rPr lang="en-US" sz="2400" dirty="0"/>
              <a:t> </a:t>
            </a:r>
          </a:p>
          <a:p>
            <a:pPr marL="731837" lvl="1" indent="-45720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/>
              <a:t>kebugaran</a:t>
            </a:r>
            <a:r>
              <a:rPr lang="en-US" sz="2400" dirty="0"/>
              <a:t> </a:t>
            </a:r>
            <a:r>
              <a:rPr lang="en-US" sz="2400" dirty="0" err="1"/>
              <a:t>jasmani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kesehatan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</a:p>
          <a:p>
            <a:pPr marL="731837" lvl="1" indent="-45720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kebugaran</a:t>
            </a:r>
            <a:r>
              <a:rPr lang="en-US" sz="2400" dirty="0"/>
              <a:t> </a:t>
            </a:r>
            <a:r>
              <a:rPr lang="en-US" sz="2400" dirty="0" err="1" smtClean="0"/>
              <a:t>jasmani</a:t>
            </a:r>
            <a:endParaRPr lang="en-US" sz="2400" dirty="0" smtClean="0"/>
          </a:p>
          <a:p>
            <a:pPr marL="731837" lvl="1" indent="-45720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err="1" smtClean="0"/>
              <a:t>manfaat</a:t>
            </a:r>
            <a:r>
              <a:rPr lang="en-US" sz="2400" dirty="0" smtClean="0"/>
              <a:t> </a:t>
            </a:r>
            <a:r>
              <a:rPr lang="en-US" sz="2400" dirty="0" err="1"/>
              <a:t>kebugaran</a:t>
            </a:r>
            <a:r>
              <a:rPr lang="en-US" sz="2400" dirty="0"/>
              <a:t> </a:t>
            </a:r>
            <a:r>
              <a:rPr lang="en-US" sz="2400" dirty="0" err="1" smtClean="0"/>
              <a:t>jasmani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err="1"/>
              <a:t>P</a:t>
            </a:r>
            <a:r>
              <a:rPr lang="en-US" sz="2800" dirty="0" err="1" smtClean="0"/>
              <a:t>enjelaskan</a:t>
            </a:r>
            <a:r>
              <a:rPr lang="en-US" sz="2800" dirty="0" smtClean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detail </a:t>
            </a:r>
            <a:r>
              <a:rPr lang="en-US" sz="2800" dirty="0" smtClean="0"/>
              <a:t>;</a:t>
            </a:r>
          </a:p>
          <a:p>
            <a:pPr marL="731520" lvl="1" indent="-45720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err="1" smtClean="0"/>
              <a:t>alur</a:t>
            </a:r>
            <a:r>
              <a:rPr lang="en-US" sz="2400" dirty="0" smtClean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kebugaran</a:t>
            </a:r>
            <a:r>
              <a:rPr lang="en-US" sz="2400" dirty="0"/>
              <a:t> </a:t>
            </a:r>
            <a:r>
              <a:rPr lang="en-US" sz="2400" dirty="0" err="1"/>
              <a:t>jasmani</a:t>
            </a:r>
            <a:r>
              <a:rPr lang="en-US" sz="2400" dirty="0"/>
              <a:t>, </a:t>
            </a:r>
            <a:endParaRPr lang="en-US" sz="2400" dirty="0" smtClean="0"/>
          </a:p>
          <a:p>
            <a:pPr marL="731520" lvl="1" indent="-45720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err="1" smtClean="0"/>
              <a:t>prapartisipasi</a:t>
            </a:r>
            <a:r>
              <a:rPr lang="en-US" sz="2400" dirty="0" smtClean="0"/>
              <a:t> </a:t>
            </a:r>
            <a:r>
              <a:rPr lang="en-US" sz="2400" dirty="0" err="1" smtClean="0"/>
              <a:t>penilaian</a:t>
            </a:r>
            <a:r>
              <a:rPr lang="en-US" sz="2400" dirty="0" smtClean="0"/>
              <a:t> </a:t>
            </a:r>
            <a:r>
              <a:rPr lang="en-US" sz="2400" dirty="0" err="1" smtClean="0"/>
              <a:t>kebugaran</a:t>
            </a:r>
            <a:r>
              <a:rPr lang="en-US" sz="2400" dirty="0" smtClean="0"/>
              <a:t> </a:t>
            </a:r>
            <a:r>
              <a:rPr lang="en-US" sz="2400" dirty="0" err="1" smtClean="0"/>
              <a:t>jasmani</a:t>
            </a:r>
            <a:r>
              <a:rPr lang="en-US" sz="2400" dirty="0" smtClean="0"/>
              <a:t>, </a:t>
            </a:r>
          </a:p>
          <a:p>
            <a:pPr marL="731520" lvl="1" indent="-45720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err="1"/>
              <a:t>p</a:t>
            </a:r>
            <a:r>
              <a:rPr lang="en-US" sz="2400" dirty="0" err="1" smtClean="0"/>
              <a:t>ersiapan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pen</a:t>
            </a:r>
            <a:r>
              <a:rPr lang="id-ID" sz="2400" dirty="0" smtClean="0"/>
              <a:t>ilai</a:t>
            </a:r>
            <a:r>
              <a:rPr lang="en-US" sz="2400" dirty="0" smtClean="0"/>
              <a:t>an </a:t>
            </a:r>
            <a:r>
              <a:rPr lang="en-US" sz="2400" dirty="0" err="1" smtClean="0"/>
              <a:t>kebugaran</a:t>
            </a:r>
            <a:r>
              <a:rPr lang="en-US" sz="2400" dirty="0" smtClean="0"/>
              <a:t> </a:t>
            </a:r>
            <a:r>
              <a:rPr lang="en-US" sz="2400" dirty="0" err="1" smtClean="0"/>
              <a:t>jasmani</a:t>
            </a:r>
            <a:r>
              <a:rPr lang="id-ID" sz="2400" dirty="0" smtClean="0"/>
              <a:t> </a:t>
            </a:r>
          </a:p>
          <a:p>
            <a:pPr marL="731520" lvl="1" indent="-45720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smtClean="0"/>
              <a:t>P</a:t>
            </a:r>
            <a:r>
              <a:rPr lang="id-ID" sz="2400" dirty="0" smtClean="0"/>
              <a:t>emanfaatan KMB </a:t>
            </a:r>
            <a:r>
              <a:rPr lang="id-ID" sz="2400" dirty="0"/>
              <a:t>sebagai </a:t>
            </a:r>
            <a:r>
              <a:rPr lang="id-ID" sz="2400" dirty="0" smtClean="0"/>
              <a:t>pemantau </a:t>
            </a:r>
            <a:r>
              <a:rPr lang="id-ID" sz="2400" dirty="0"/>
              <a:t>pelaksanaan </a:t>
            </a:r>
            <a:r>
              <a:rPr lang="id-ID" sz="2400" dirty="0" smtClean="0"/>
              <a:t>program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64CD-4E38-44BF-A617-1D4DC70714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563562"/>
          </a:xfrm>
          <a:solidFill>
            <a:srgbClr val="66FF99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17375E"/>
                </a:solidFill>
              </a:rPr>
              <a:t>ALUR PENILAIAN K</a:t>
            </a:r>
            <a:r>
              <a:rPr lang="id-ID" sz="3200" dirty="0" smtClean="0">
                <a:solidFill>
                  <a:srgbClr val="17375E"/>
                </a:solidFill>
              </a:rPr>
              <a:t>EBUGARAN JASMANI</a:t>
            </a:r>
            <a:endParaRPr lang="en-US" sz="3200" dirty="0" smtClean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066800"/>
            <a:ext cx="6715172" cy="76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000" b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ormulir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Kelayakan Pengukuran Kebugaran Jasmani: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Jawaban PAR-Q and You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Slide Number Placeholder 7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547EE7-40B3-4C34-959D-F3C70EC9FF65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133600"/>
            <a:ext cx="1066800" cy="4001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 smtClean="0"/>
              <a:t>TIDAK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2209800"/>
            <a:ext cx="914400" cy="400050"/>
          </a:xfrm>
          <a:prstGeom prst="rect">
            <a:avLst/>
          </a:prstGeom>
          <a:solidFill>
            <a:srgbClr val="FF66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/>
              <a:t>YA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819400"/>
            <a:ext cx="1371600" cy="4000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LAYAK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3505200"/>
            <a:ext cx="1295400" cy="4000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Tes</a:t>
            </a:r>
            <a:r>
              <a:rPr lang="en-US" sz="2000" b="1" dirty="0"/>
              <a:t> KJ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495800"/>
            <a:ext cx="2590800" cy="400050"/>
          </a:xfrm>
          <a:prstGeom prst="rect">
            <a:avLst/>
          </a:prstGeom>
          <a:solidFill>
            <a:srgbClr val="FF66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TERAPI/RUJUKAN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3733800"/>
            <a:ext cx="2057400" cy="400050"/>
          </a:xfrm>
          <a:prstGeom prst="rect">
            <a:avLst/>
          </a:prstGeom>
          <a:solidFill>
            <a:srgbClr val="FF66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TIDAK LAYAK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2971800"/>
            <a:ext cx="3429000" cy="400110"/>
          </a:xfrm>
          <a:prstGeom prst="rect">
            <a:avLst/>
          </a:prstGeom>
          <a:solidFill>
            <a:srgbClr val="FF66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 smtClean="0"/>
              <a:t>DOKTER:  </a:t>
            </a:r>
            <a:r>
              <a:rPr lang="en-US" sz="2000" b="1" dirty="0" smtClean="0"/>
              <a:t>PEMERS</a:t>
            </a:r>
            <a:r>
              <a:rPr lang="en-US" sz="2000" b="1" dirty="0"/>
              <a:t>. </a:t>
            </a:r>
            <a:r>
              <a:rPr lang="en-US" sz="2000" b="1" dirty="0" smtClean="0"/>
              <a:t>KES</a:t>
            </a:r>
            <a:r>
              <a:rPr lang="id-ID" sz="2000" b="1" dirty="0" smtClean="0"/>
              <a:t>.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953000"/>
            <a:ext cx="2286000" cy="7080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Program LF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~ Tingkat KJ-JP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4191000"/>
            <a:ext cx="1752600" cy="4000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Tingkat KJ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" y="6019800"/>
            <a:ext cx="1676400" cy="4000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EVALUASI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9600" y="5181600"/>
            <a:ext cx="2133600" cy="4000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PEMANTAUAN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820194" y="19804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677694" y="20185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677694" y="43045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677694" y="35425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677694" y="27805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782094" y="58285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858294" y="47617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820194" y="33520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820194" y="26662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820194" y="40378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3810000" y="5408613"/>
            <a:ext cx="609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1295400" y="6096000"/>
            <a:ext cx="914400" cy="1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74613" y="4876800"/>
            <a:ext cx="24399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3657600" y="3124200"/>
            <a:ext cx="1143000" cy="28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" idx="1"/>
          </p:cNvCxnSpPr>
          <p:nvPr/>
        </p:nvCxnSpPr>
        <p:spPr>
          <a:xfrm>
            <a:off x="1295400" y="3657600"/>
            <a:ext cx="990600" cy="47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32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Pengertian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72434" cy="4559289"/>
          </a:xfrm>
        </p:spPr>
        <p:txBody>
          <a:bodyPr>
            <a:noAutofit/>
          </a:bodyPr>
          <a:lstStyle/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 smtClean="0"/>
              <a:t>partisipasi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</a:t>
            </a:r>
            <a:endParaRPr lang="en-US" dirty="0" smtClean="0"/>
          </a:p>
          <a:p>
            <a:pPr marL="512763" indent="-342900">
              <a:buFont typeface="Wingdings" charset="0"/>
              <a:buChar char="à"/>
            </a:pPr>
            <a:r>
              <a:rPr lang="en-US" dirty="0" smtClean="0"/>
              <a:t>anamnesis</a:t>
            </a:r>
            <a:r>
              <a:rPr lang="id-ID" dirty="0" smtClean="0"/>
              <a:t> </a:t>
            </a:r>
            <a:r>
              <a:rPr lang="id-ID" dirty="0"/>
              <a:t>dan pemeriksaan fisik sederhana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orang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program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id-ID" dirty="0"/>
              <a:t>fisik/</a:t>
            </a:r>
            <a:r>
              <a:rPr lang="en-US" dirty="0" err="1"/>
              <a:t>olahraga</a:t>
            </a:r>
            <a:r>
              <a:rPr lang="id-ID" dirty="0"/>
              <a:t> </a:t>
            </a:r>
            <a:r>
              <a:rPr lang="id-ID" dirty="0" smtClean="0"/>
              <a:t>dan pengukuran </a:t>
            </a:r>
            <a:r>
              <a:rPr lang="id-ID" dirty="0"/>
              <a:t>kebugaran </a:t>
            </a:r>
            <a:r>
              <a:rPr lang="id-ID" dirty="0" smtClean="0"/>
              <a:t>jasmani</a:t>
            </a:r>
          </a:p>
          <a:p>
            <a:pPr marL="512763" indent="-342900">
              <a:buFont typeface="Wingdings" charset="0"/>
              <a:buChar char="à"/>
            </a:pPr>
            <a:endParaRPr lang="id-ID" dirty="0" smtClean="0"/>
          </a:p>
          <a:p>
            <a:r>
              <a:rPr lang="id-ID" dirty="0" smtClean="0"/>
              <a:t>Pemeriksaan </a:t>
            </a:r>
            <a:r>
              <a:rPr lang="id-ID" dirty="0"/>
              <a:t>pra partisipasi </a:t>
            </a:r>
            <a:r>
              <a:rPr lang="id-ID" dirty="0" smtClean="0"/>
              <a:t>sederhana: untuk </a:t>
            </a:r>
            <a:r>
              <a:rPr lang="id-ID" dirty="0"/>
              <a:t>pengukuran kebugaran jasmani </a:t>
            </a:r>
            <a:r>
              <a:rPr lang="id-ID" dirty="0" smtClean="0"/>
              <a:t>lapangan pada orang sehat</a:t>
            </a:r>
          </a:p>
          <a:p>
            <a:endParaRPr lang="en-US" dirty="0"/>
          </a:p>
          <a:p>
            <a:r>
              <a:rPr lang="id-ID" dirty="0" smtClean="0"/>
              <a:t>Pemeriksaan </a:t>
            </a:r>
            <a:r>
              <a:rPr lang="id-ID" dirty="0"/>
              <a:t>pra partisipasi </a:t>
            </a:r>
            <a:r>
              <a:rPr lang="id-ID" dirty="0" smtClean="0"/>
              <a:t>lengkap: untuk orang </a:t>
            </a:r>
            <a:r>
              <a:rPr lang="id-ID" dirty="0"/>
              <a:t>dengan masalah kesehatan</a:t>
            </a:r>
            <a:r>
              <a:rPr lang="id-ID" dirty="0" smtClean="0"/>
              <a:t>yang </a:t>
            </a:r>
            <a:r>
              <a:rPr lang="id-ID" dirty="0"/>
              <a:t>akan melakukan latihan </a:t>
            </a:r>
            <a:r>
              <a:rPr lang="id-ID" dirty="0" smtClean="0"/>
              <a:t>fisik/olahraga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Pra</a:t>
            </a:r>
            <a:r>
              <a:rPr lang="id-ID" b="1" dirty="0"/>
              <a:t> </a:t>
            </a:r>
            <a:r>
              <a:rPr lang="id-ID" b="1" dirty="0" smtClean="0"/>
              <a:t>P</a:t>
            </a:r>
            <a:r>
              <a:rPr lang="en-US" b="1" dirty="0" err="1" smtClean="0"/>
              <a:t>artisipasi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id-ID" sz="2800" dirty="0"/>
              <a:t>fisik dan masalah kesehatan peserta yang tidak memungkinkan dilakukan pengukuran kebugaran jasmani atau latihan fisik </a:t>
            </a:r>
            <a:r>
              <a:rPr lang="id-ID" sz="2800" dirty="0" smtClean="0"/>
              <a:t>tertentu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PAR-Q and You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Apakah</a:t>
            </a:r>
            <a:r>
              <a:rPr lang="en-US" dirty="0"/>
              <a:t> kata </a:t>
            </a:r>
            <a:r>
              <a:rPr lang="en-US" dirty="0" err="1"/>
              <a:t>dokter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solidFill>
                  <a:srgbClr val="0000CC"/>
                </a:solidFill>
              </a:rPr>
              <a:t>Apakah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anda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sering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merasa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nyeri</a:t>
            </a:r>
            <a:r>
              <a:rPr lang="en-US" dirty="0">
                <a:solidFill>
                  <a:srgbClr val="0000CC"/>
                </a:solidFill>
              </a:rPr>
              <a:t> dada/dada </a:t>
            </a:r>
            <a:r>
              <a:rPr lang="en-US" dirty="0" err="1">
                <a:solidFill>
                  <a:srgbClr val="0000CC"/>
                </a:solidFill>
              </a:rPr>
              <a:t>sebelah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kiri</a:t>
            </a:r>
            <a:r>
              <a:rPr lang="en-US" dirty="0">
                <a:solidFill>
                  <a:srgbClr val="0000CC"/>
                </a:solidFill>
              </a:rPr>
              <a:t>/</a:t>
            </a:r>
            <a:r>
              <a:rPr lang="en-US" dirty="0" err="1">
                <a:solidFill>
                  <a:srgbClr val="0000CC"/>
                </a:solidFill>
              </a:rPr>
              <a:t>jantung</a:t>
            </a:r>
            <a:r>
              <a:rPr lang="en-US" dirty="0">
                <a:solidFill>
                  <a:srgbClr val="0000CC"/>
                </a:solidFill>
              </a:rPr>
              <a:t> 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pingsan</a:t>
            </a:r>
            <a:r>
              <a:rPr lang="en-US" dirty="0"/>
              <a:t>/</a:t>
            </a:r>
            <a:r>
              <a:rPr lang="en-US" dirty="0" err="1"/>
              <a:t>pusing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 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solidFill>
                  <a:srgbClr val="0000CC"/>
                </a:solidFill>
              </a:rPr>
              <a:t>Apakah</a:t>
            </a:r>
            <a:r>
              <a:rPr lang="en-US" dirty="0">
                <a:solidFill>
                  <a:srgbClr val="0000CC"/>
                </a:solidFill>
              </a:rPr>
              <a:t> kata </a:t>
            </a:r>
            <a:r>
              <a:rPr lang="en-US" dirty="0" err="1">
                <a:solidFill>
                  <a:srgbClr val="0000CC"/>
                </a:solidFill>
              </a:rPr>
              <a:t>dokter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dirty="0" err="1">
                <a:solidFill>
                  <a:srgbClr val="0000CC"/>
                </a:solidFill>
              </a:rPr>
              <a:t>tekanan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darah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anda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tinggi</a:t>
            </a:r>
            <a:r>
              <a:rPr lang="en-US" dirty="0">
                <a:solidFill>
                  <a:srgbClr val="0000CC"/>
                </a:solidFill>
              </a:rPr>
              <a:t> ?</a:t>
            </a: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Apakah</a:t>
            </a:r>
            <a:r>
              <a:rPr lang="en-US" dirty="0"/>
              <a:t> kata </a:t>
            </a:r>
            <a:r>
              <a:rPr lang="en-US" dirty="0" err="1"/>
              <a:t>dokter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persendian</a:t>
            </a:r>
            <a:r>
              <a:rPr lang="en-US" dirty="0"/>
              <a:t>/</a:t>
            </a:r>
            <a:r>
              <a:rPr lang="en-US" dirty="0" err="1"/>
              <a:t>tulang</a:t>
            </a:r>
            <a:r>
              <a:rPr lang="en-US" dirty="0"/>
              <a:t> ? </a:t>
            </a:r>
            <a:r>
              <a:rPr lang="en-US" dirty="0" err="1"/>
              <a:t>Sebutkan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solidFill>
                  <a:srgbClr val="0000CC"/>
                </a:solidFill>
              </a:rPr>
              <a:t>Apakah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anda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selalu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membawa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obat</a:t>
            </a:r>
            <a:r>
              <a:rPr lang="en-US" dirty="0">
                <a:solidFill>
                  <a:srgbClr val="0000CC"/>
                </a:solidFill>
              </a:rPr>
              <a:t> (</a:t>
            </a:r>
            <a:r>
              <a:rPr lang="en-US" dirty="0" err="1">
                <a:solidFill>
                  <a:srgbClr val="0000CC"/>
                </a:solidFill>
              </a:rPr>
              <a:t>resep</a:t>
            </a:r>
            <a:r>
              <a:rPr lang="en-US" dirty="0">
                <a:solidFill>
                  <a:srgbClr val="0000CC"/>
                </a:solidFill>
              </a:rPr>
              <a:t>) </a:t>
            </a:r>
            <a:r>
              <a:rPr lang="en-US" dirty="0" err="1">
                <a:solidFill>
                  <a:srgbClr val="0000CC"/>
                </a:solidFill>
              </a:rPr>
              <a:t>untuk</a:t>
            </a:r>
            <a:r>
              <a:rPr lang="en-US" dirty="0">
                <a:solidFill>
                  <a:srgbClr val="0000CC"/>
                </a:solidFill>
              </a:rPr>
              <a:t> PJK, HT, DM, </a:t>
            </a:r>
            <a:r>
              <a:rPr lang="en-US" dirty="0" err="1">
                <a:solidFill>
                  <a:srgbClr val="0000CC"/>
                </a:solidFill>
              </a:rPr>
              <a:t>dll</a:t>
            </a:r>
            <a:r>
              <a:rPr lang="en-US" dirty="0">
                <a:solidFill>
                  <a:srgbClr val="0000CC"/>
                </a:solidFill>
              </a:rPr>
              <a:t> 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/>
              <a:t> program LF/OR 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r>
              <a:rPr lang="id-ID" dirty="0" smtClean="0"/>
              <a:t>Keterangan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r>
              <a:rPr lang="en-US" dirty="0" smtClean="0"/>
              <a:t> “YA”: </a:t>
            </a:r>
            <a:r>
              <a:rPr lang="id-ID" dirty="0" smtClean="0"/>
              <a:t>harus </a:t>
            </a:r>
            <a:r>
              <a:rPr lang="en-US" dirty="0" err="1" smtClean="0"/>
              <a:t>konsultasi</a:t>
            </a:r>
            <a:r>
              <a:rPr lang="id-ID" dirty="0" smtClean="0"/>
              <a:t> ke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id-ID" dirty="0" smtClean="0"/>
              <a:t>fisik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pPr lvl="0">
              <a:buFont typeface="Arial"/>
              <a:buChar char="•"/>
            </a:pP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id-ID" dirty="0" smtClean="0"/>
              <a:t>fisik </a:t>
            </a:r>
            <a:r>
              <a:rPr lang="en-US" dirty="0" err="1" smtClean="0"/>
              <a:t>lanjutan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memastikan kesiapan tubuh mengikuti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jasmani</a:t>
            </a:r>
            <a:endParaRPr lang="id-ID" sz="7200" dirty="0" smtClean="0"/>
          </a:p>
          <a:p>
            <a:pPr lvl="0"/>
            <a:r>
              <a:rPr lang="en-US" dirty="0" err="1" smtClean="0"/>
              <a:t>Jawaban</a:t>
            </a:r>
            <a:r>
              <a:rPr lang="en-US" dirty="0" smtClean="0"/>
              <a:t> “TIDAK”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PAR-Q: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kebugaran</a:t>
            </a:r>
            <a:r>
              <a:rPr lang="en-US" dirty="0" smtClean="0"/>
              <a:t> </a:t>
            </a:r>
            <a:r>
              <a:rPr lang="en-US" dirty="0" err="1" smtClean="0"/>
              <a:t>jasmani</a:t>
            </a:r>
            <a:endParaRPr lang="id-ID" sz="7200" dirty="0" smtClean="0"/>
          </a:p>
          <a:p>
            <a:pPr lvl="0"/>
            <a:r>
              <a:rPr lang="en-US" dirty="0" err="1"/>
              <a:t>S</a:t>
            </a:r>
            <a:r>
              <a:rPr lang="en-US" dirty="0" err="1" smtClean="0"/>
              <a:t>impulan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rekomendasi</a:t>
            </a:r>
            <a:r>
              <a:rPr lang="en-US" dirty="0" smtClean="0"/>
              <a:t>: </a:t>
            </a:r>
            <a:endParaRPr lang="id-ID" sz="7200" dirty="0" smtClean="0"/>
          </a:p>
          <a:p>
            <a:pPr lvl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kebugaran</a:t>
            </a:r>
            <a:r>
              <a:rPr lang="en-US" dirty="0" smtClean="0"/>
              <a:t> </a:t>
            </a:r>
            <a:r>
              <a:rPr lang="en-US" dirty="0" err="1" smtClean="0"/>
              <a:t>jasmani</a:t>
            </a:r>
            <a:r>
              <a:rPr lang="en-US" dirty="0" smtClean="0"/>
              <a:t> </a:t>
            </a:r>
            <a:endParaRPr lang="id-ID" sz="3200" dirty="0" smtClean="0"/>
          </a:p>
          <a:p>
            <a:pPr lvl="1"/>
            <a:r>
              <a:rPr lang="id-ID" dirty="0" smtClean="0"/>
              <a:t>Konsultasi ke dokter </a:t>
            </a:r>
            <a:endParaRPr lang="id-ID" sz="3200" dirty="0" smtClean="0"/>
          </a:p>
          <a:p>
            <a:pPr lvl="1"/>
            <a:r>
              <a:rPr lang="id-ID" dirty="0" smtClean="0"/>
              <a:t>Rujuk ke dokter spesialis</a:t>
            </a:r>
            <a:endParaRPr lang="id-ID" sz="3200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id-ID" dirty="0" smtClean="0"/>
              <a:t>d</a:t>
            </a:r>
            <a:r>
              <a:rPr lang="en-US" dirty="0" err="1" smtClean="0"/>
              <a:t>apat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kebugaran</a:t>
            </a:r>
            <a:r>
              <a:rPr lang="en-US" dirty="0" smtClean="0"/>
              <a:t> </a:t>
            </a:r>
            <a:r>
              <a:rPr lang="en-US" dirty="0" err="1" smtClean="0"/>
              <a:t>jasmani</a:t>
            </a:r>
            <a:endParaRPr lang="id-ID" sz="3200" dirty="0" smtClean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3048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err="1">
                <a:latin typeface="Arial" pitchFamily="34" charset="0"/>
                <a:cs typeface="Arial" pitchFamily="34" charset="0"/>
              </a:rPr>
              <a:t>Pokok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Bahasan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Penilaian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Kebugaran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Jasmani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64CD-4E38-44BF-A617-1D4DC70714A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marL="0" indent="0"/>
            <a:r>
              <a:rPr lang="id-ID" b="1" dirty="0" smtClean="0"/>
              <a:t>Persiapan peserta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 marL="338138" indent="-338138">
              <a:buFont typeface="+mj-lt"/>
              <a:buAutoNum type="arabicPeriod"/>
            </a:pPr>
            <a:r>
              <a:rPr lang="id-ID" sz="2800" dirty="0" smtClean="0"/>
              <a:t>Peserta</a:t>
            </a:r>
            <a:r>
              <a:rPr lang="en-US" sz="2800" dirty="0" smtClean="0"/>
              <a:t> </a:t>
            </a:r>
            <a:r>
              <a:rPr lang="en-US" sz="2800" dirty="0" err="1" smtClean="0"/>
              <a:t>sehat</a:t>
            </a:r>
            <a:r>
              <a:rPr lang="id-ID" sz="2800" dirty="0" smtClean="0"/>
              <a:t> mengikuti</a:t>
            </a:r>
            <a:r>
              <a:rPr lang="en-US" sz="2800" dirty="0" smtClean="0"/>
              <a:t> </a:t>
            </a:r>
            <a:r>
              <a:rPr lang="en-US" sz="2800" dirty="0"/>
              <a:t>anamnesis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pemeriksaan</a:t>
            </a:r>
            <a:r>
              <a:rPr lang="en-US" sz="2800" dirty="0"/>
              <a:t> </a:t>
            </a:r>
            <a:r>
              <a:rPr lang="en-US" sz="2800" dirty="0" err="1" smtClean="0"/>
              <a:t>fisik</a:t>
            </a:r>
            <a:endParaRPr lang="en-US" sz="2800" dirty="0"/>
          </a:p>
          <a:p>
            <a:pPr marL="338138" indent="-338138">
              <a:buFont typeface="+mj-lt"/>
              <a:buAutoNum type="arabicPeriod"/>
            </a:pP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, </a:t>
            </a:r>
            <a:r>
              <a:rPr lang="id-ID" sz="2800" dirty="0" smtClean="0"/>
              <a:t>peserta</a:t>
            </a:r>
            <a:r>
              <a:rPr lang="en-US" sz="2800" dirty="0" smtClean="0"/>
              <a:t> </a:t>
            </a:r>
            <a:r>
              <a:rPr lang="en-US" sz="2800" dirty="0" err="1"/>
              <a:t>tidur</a:t>
            </a:r>
            <a:r>
              <a:rPr lang="en-US" sz="2800" dirty="0"/>
              <a:t> </a:t>
            </a:r>
            <a:r>
              <a:rPr lang="en-US" sz="2800" dirty="0" err="1" smtClean="0"/>
              <a:t>cukup</a:t>
            </a:r>
            <a:r>
              <a:rPr lang="en-US" sz="2800" dirty="0" smtClean="0"/>
              <a:t> (</a:t>
            </a:r>
            <a:r>
              <a:rPr lang="id-ID" sz="2800" dirty="0" smtClean="0"/>
              <a:t>minimal </a:t>
            </a:r>
            <a:r>
              <a:rPr lang="en-US" sz="2800" dirty="0"/>
              <a:t>6 </a:t>
            </a:r>
            <a:r>
              <a:rPr lang="en-US" sz="2800" dirty="0" smtClean="0"/>
              <a:t>jam</a:t>
            </a:r>
            <a:r>
              <a:rPr lang="en-US" sz="2800" dirty="0"/>
              <a:t>)</a:t>
            </a:r>
          </a:p>
          <a:p>
            <a:pPr marL="338138" indent="-338138">
              <a:buFont typeface="+mj-lt"/>
              <a:buAutoNum type="arabicPeriod"/>
            </a:pPr>
            <a:r>
              <a:rPr lang="en-US" sz="2800" dirty="0" err="1" smtClean="0"/>
              <a:t>Makan</a:t>
            </a:r>
            <a:r>
              <a:rPr lang="en-US" sz="2800" dirty="0" smtClean="0"/>
              <a:t>: 2 </a:t>
            </a:r>
            <a:r>
              <a:rPr lang="en-US" sz="2800" dirty="0"/>
              <a:t>jam </a:t>
            </a:r>
            <a:r>
              <a:rPr lang="en-US" sz="2800" dirty="0" err="1"/>
              <a:t>sebelum</a:t>
            </a:r>
            <a:r>
              <a:rPr lang="en-US" sz="2800" dirty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</a:t>
            </a:r>
            <a:endParaRPr lang="en-US" sz="2800" dirty="0"/>
          </a:p>
          <a:p>
            <a:pPr marL="338138" indent="-338138">
              <a:buFont typeface="+mj-lt"/>
              <a:buAutoNum type="arabicPeriod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err="1"/>
              <a:t>berat</a:t>
            </a:r>
            <a:r>
              <a:rPr lang="en-US" sz="2800" dirty="0"/>
              <a:t> minimal 24 jam </a:t>
            </a:r>
            <a:r>
              <a:rPr lang="en-US" sz="2800" dirty="0" err="1"/>
              <a:t>sebelum</a:t>
            </a:r>
            <a:r>
              <a:rPr lang="en-US" sz="2800" dirty="0"/>
              <a:t> </a:t>
            </a:r>
            <a:r>
              <a:rPr lang="en-US" sz="2800" dirty="0" err="1"/>
              <a:t>pengukuran</a:t>
            </a:r>
            <a:r>
              <a:rPr lang="en-US" sz="2800" dirty="0"/>
              <a:t>. </a:t>
            </a:r>
          </a:p>
          <a:p>
            <a:pPr marL="338138" indent="-338138">
              <a:buFont typeface="+mj-lt"/>
              <a:buAutoNum type="arabicPeriod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merokok</a:t>
            </a:r>
            <a:r>
              <a:rPr lang="en-US" sz="2800" dirty="0"/>
              <a:t> </a:t>
            </a:r>
            <a:r>
              <a:rPr lang="en-US" sz="2800" dirty="0" err="1"/>
              <a:t>menjelang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</a:t>
            </a:r>
            <a:endParaRPr lang="en-US" sz="2800" dirty="0"/>
          </a:p>
          <a:p>
            <a:pPr marL="338138" indent="-338138">
              <a:buFont typeface="+mj-lt"/>
              <a:buAutoNum type="arabicPeriod"/>
            </a:pPr>
            <a:r>
              <a:rPr lang="en-US" sz="2800" dirty="0" err="1"/>
              <a:t>Pengukuran</a:t>
            </a:r>
            <a:r>
              <a:rPr lang="en-US" sz="2800" dirty="0"/>
              <a:t> </a:t>
            </a:r>
            <a:r>
              <a:rPr lang="en-US" sz="2800" dirty="0" err="1"/>
              <a:t>sebaiknya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 smtClean="0"/>
              <a:t>pagi</a:t>
            </a:r>
            <a:r>
              <a:rPr lang="en-US" sz="2800" dirty="0" smtClean="0"/>
              <a:t>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endParaRPr lang="en-US" sz="2800" dirty="0"/>
          </a:p>
          <a:p>
            <a:pPr marL="338138" indent="-338138">
              <a:buFont typeface="+mj-lt"/>
              <a:buAutoNum type="arabicPeriod"/>
            </a:pPr>
            <a:r>
              <a:rPr lang="id-ID" sz="2800" dirty="0"/>
              <a:t>Peserta </a:t>
            </a:r>
            <a:r>
              <a:rPr lang="en-US" sz="2800" dirty="0" err="1"/>
              <a:t>memakai</a:t>
            </a:r>
            <a:r>
              <a:rPr lang="en-US" sz="2800" dirty="0"/>
              <a:t> </a:t>
            </a:r>
            <a:r>
              <a:rPr lang="en-US" sz="2800" dirty="0" err="1"/>
              <a:t>pakaian</a:t>
            </a:r>
            <a:r>
              <a:rPr lang="en-US" sz="2800" dirty="0"/>
              <a:t> </a:t>
            </a:r>
            <a:r>
              <a:rPr lang="en-US" sz="2800" dirty="0" err="1"/>
              <a:t>olahraga</a:t>
            </a:r>
            <a:r>
              <a:rPr lang="en-US" sz="2800" dirty="0"/>
              <a:t> </a:t>
            </a:r>
            <a:r>
              <a:rPr lang="en-US" sz="2800" dirty="0" err="1" smtClean="0"/>
              <a:t>lengkap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marL="0" indent="0"/>
            <a:r>
              <a:rPr lang="id-ID" b="1" dirty="0" smtClean="0"/>
              <a:t>Persiapan pelaksana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Lintasan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</a:t>
            </a:r>
            <a:r>
              <a:rPr lang="en-US" sz="2800" dirty="0" err="1" smtClean="0"/>
              <a:t>diperiksa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diukur</a:t>
            </a:r>
            <a:endParaRPr lang="en-US" sz="2800" dirty="0" smtClean="0"/>
          </a:p>
          <a:p>
            <a:r>
              <a:rPr lang="en-US" sz="2800" dirty="0" err="1" smtClean="0"/>
              <a:t>Alur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</a:t>
            </a:r>
            <a:r>
              <a:rPr lang="en-US" sz="2800" dirty="0" err="1" smtClean="0"/>
              <a:t>disiapkan</a:t>
            </a:r>
            <a:r>
              <a:rPr lang="en-US" sz="2800" dirty="0" smtClean="0"/>
              <a:t>: </a:t>
            </a:r>
            <a:r>
              <a:rPr lang="en-US" sz="2800" dirty="0" err="1" smtClean="0"/>
              <a:t>meja</a:t>
            </a:r>
            <a:r>
              <a:rPr lang="en-US" sz="2800" dirty="0" smtClean="0"/>
              <a:t>, </a:t>
            </a:r>
            <a:r>
              <a:rPr lang="en-US" sz="2800" dirty="0" err="1" smtClean="0"/>
              <a:t>kursi</a:t>
            </a:r>
            <a:r>
              <a:rPr lang="en-US" sz="2800" dirty="0" smtClean="0"/>
              <a:t>, </a:t>
            </a:r>
            <a:r>
              <a:rPr lang="en-US" sz="2800" dirty="0" err="1" smtClean="0"/>
              <a:t>dll</a:t>
            </a:r>
            <a:endParaRPr lang="en-US" sz="2800" dirty="0" smtClean="0"/>
          </a:p>
          <a:p>
            <a:r>
              <a:rPr lang="en-US" sz="2800" dirty="0" err="1" smtClean="0"/>
              <a:t>Alat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disiapkan</a:t>
            </a:r>
            <a:r>
              <a:rPr lang="en-US" sz="2800" dirty="0" smtClean="0"/>
              <a:t> </a:t>
            </a:r>
            <a:r>
              <a:rPr lang="id-ID" sz="2800" dirty="0"/>
              <a:t>dan </a:t>
            </a:r>
            <a:r>
              <a:rPr lang="id-ID" sz="2800" dirty="0" smtClean="0"/>
              <a:t>dicek: tensimeter, stetoskop, timbangan badan, pengukur tinggi badan, pengukur jarak, pengukur waktu, tanda start-finish, nomor dada, dll</a:t>
            </a:r>
          </a:p>
          <a:p>
            <a:r>
              <a:rPr lang="en-US" sz="2800" dirty="0" err="1" smtClean="0"/>
              <a:t>Berkas</a:t>
            </a:r>
            <a:r>
              <a:rPr lang="id-ID" sz="2800" dirty="0" smtClean="0"/>
              <a:t> yang dibutuhkan disiapkan: absensi, formulir kelayakan, KMB, formulir pengukuran, dll</a:t>
            </a:r>
            <a:endParaRPr 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Pelaksanaan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d-ID" dirty="0" smtClean="0"/>
              <a:t>Peserta </a:t>
            </a:r>
            <a:r>
              <a:rPr lang="id-ID" dirty="0"/>
              <a:t>diberi </a:t>
            </a:r>
            <a:r>
              <a:rPr lang="id-ID" dirty="0" smtClean="0"/>
              <a:t>penjelasan: </a:t>
            </a:r>
            <a:r>
              <a:rPr lang="id-ID" dirty="0"/>
              <a:t>prosedur </a:t>
            </a:r>
            <a:r>
              <a:rPr lang="id-ID" dirty="0" smtClean="0"/>
              <a:t>&amp; manfaat pengukuran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id-ID" dirty="0" smtClean="0"/>
              <a:t>Peserta </a:t>
            </a:r>
            <a:r>
              <a:rPr lang="id-ID" dirty="0"/>
              <a:t>mengisi formulir </a:t>
            </a:r>
            <a:r>
              <a:rPr lang="id-ID" dirty="0" smtClean="0"/>
              <a:t>kelayakan.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id-ID" dirty="0"/>
              <a:t>Peserta yang layak </a:t>
            </a:r>
            <a:r>
              <a:rPr lang="id-ID" dirty="0" smtClean="0"/>
              <a:t>ikut </a:t>
            </a:r>
            <a:r>
              <a:rPr lang="id-ID" dirty="0"/>
              <a:t>pengukuran </a:t>
            </a:r>
            <a:r>
              <a:rPr lang="id-ID" dirty="0" smtClean="0"/>
              <a:t>mendapat </a:t>
            </a:r>
            <a:r>
              <a:rPr lang="en-US" dirty="0" err="1" smtClean="0"/>
              <a:t>nomor</a:t>
            </a:r>
            <a:r>
              <a:rPr lang="en-US" dirty="0" smtClean="0"/>
              <a:t> dada</a:t>
            </a:r>
            <a:endParaRPr lang="id-ID" dirty="0" smtClean="0"/>
          </a:p>
          <a:p>
            <a:pPr>
              <a:spcBef>
                <a:spcPts val="0"/>
              </a:spcBef>
            </a:pPr>
            <a:r>
              <a:rPr lang="id-ID" dirty="0" smtClean="0"/>
              <a:t>Peserta </a:t>
            </a:r>
            <a:r>
              <a:rPr lang="id-ID" dirty="0"/>
              <a:t>dipandu me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 smtClean="0"/>
              <a:t>peregangan</a:t>
            </a:r>
            <a:r>
              <a:rPr lang="en-US" dirty="0" smtClean="0"/>
              <a:t> </a:t>
            </a:r>
            <a:r>
              <a:rPr lang="id-ID" dirty="0"/>
              <a:t>dan </a:t>
            </a:r>
            <a:r>
              <a:rPr lang="id-ID" dirty="0" smtClean="0"/>
              <a:t>pemanasan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id-ID" dirty="0"/>
              <a:t>diberi penjelasan rute dan cara melakukan </a:t>
            </a:r>
            <a:r>
              <a:rPr lang="id-ID" dirty="0" smtClean="0"/>
              <a:t>pengukuran</a:t>
            </a:r>
            <a:r>
              <a:rPr lang="en-US" dirty="0" smtClean="0"/>
              <a:t> </a:t>
            </a:r>
            <a:r>
              <a:rPr lang="en-US" dirty="0"/>
              <a:t>se</a:t>
            </a:r>
            <a:r>
              <a:rPr lang="id-ID" dirty="0"/>
              <a:t>suai ke</a:t>
            </a:r>
            <a:r>
              <a:rPr lang="en-US" dirty="0" err="1"/>
              <a:t>mampua</a:t>
            </a:r>
            <a:r>
              <a:rPr lang="id-ID" dirty="0" smtClean="0"/>
              <a:t>nnya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“</a:t>
            </a:r>
            <a:r>
              <a:rPr lang="en-US" i="1" dirty="0"/>
              <a:t>start</a:t>
            </a:r>
            <a:r>
              <a:rPr lang="en-US" dirty="0"/>
              <a:t>”.</a:t>
            </a:r>
          </a:p>
          <a:p>
            <a:pPr>
              <a:spcBef>
                <a:spcPts val="0"/>
              </a:spcBef>
            </a:pPr>
            <a:r>
              <a:rPr lang="id-ID" dirty="0"/>
              <a:t>Pada</a:t>
            </a:r>
            <a:r>
              <a:rPr lang="en-US" dirty="0"/>
              <a:t> aba-aba “</a:t>
            </a:r>
            <a:r>
              <a:rPr lang="en-US" dirty="0" err="1"/>
              <a:t>siap</a:t>
            </a:r>
            <a:r>
              <a:rPr lang="en-US" dirty="0"/>
              <a:t>”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 smtClean="0"/>
              <a:t>siap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Setelah</a:t>
            </a:r>
            <a:r>
              <a:rPr lang="en-US" dirty="0"/>
              <a:t> aba-aba “</a:t>
            </a:r>
            <a:r>
              <a:rPr lang="en-US" dirty="0" err="1"/>
              <a:t>ya</a:t>
            </a:r>
            <a:r>
              <a:rPr lang="en-US" dirty="0"/>
              <a:t>”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id-ID" dirty="0"/>
              <a:t>mulai melakukan pengukuran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hidupkan</a:t>
            </a:r>
            <a:r>
              <a:rPr lang="en-US" dirty="0" smtClean="0"/>
              <a:t> </a:t>
            </a:r>
            <a:r>
              <a:rPr lang="en-US" dirty="0" err="1" smtClean="0"/>
              <a:t>pengukur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) &amp; </a:t>
            </a:r>
            <a:r>
              <a:rPr lang="en-US" dirty="0" err="1" smtClean="0"/>
              <a:t>menempuh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pengukur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id-ID" dirty="0"/>
              <a:t>tiba di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i="1" dirty="0"/>
              <a:t>finish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id-ID" dirty="0"/>
              <a:t>C</a:t>
            </a:r>
            <a:r>
              <a:rPr lang="id-ID" dirty="0" smtClean="0"/>
              <a:t>atat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tempuh</a:t>
            </a:r>
            <a:r>
              <a:rPr lang="id-ID" dirty="0"/>
              <a:t> (</a:t>
            </a:r>
            <a:r>
              <a:rPr lang="en-US" dirty="0" err="1"/>
              <a:t>menit-detik</a:t>
            </a:r>
            <a:r>
              <a:rPr lang="en-US" dirty="0"/>
              <a:t>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id-ID" dirty="0"/>
              <a:t> </a:t>
            </a:r>
            <a:r>
              <a:rPr lang="id-ID" dirty="0" smtClean="0"/>
              <a:t>pengukuran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Bugar</a:t>
            </a:r>
            <a:r>
              <a:rPr lang="en-US" dirty="0" smtClean="0"/>
              <a:t> (</a:t>
            </a:r>
            <a:r>
              <a:rPr lang="en-US" dirty="0"/>
              <a:t>KMB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029200"/>
          </a:xfrm>
        </p:spPr>
        <p:txBody>
          <a:bodyPr>
            <a:noAutofit/>
          </a:bodyPr>
          <a:lstStyle/>
          <a:p>
            <a:pPr marL="401638" lvl="0" indent="-401638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/>
              <a:t>Identitas</a:t>
            </a:r>
            <a:r>
              <a:rPr lang="en-US" sz="2200" dirty="0"/>
              <a:t> </a:t>
            </a:r>
            <a:r>
              <a:rPr lang="en-US" sz="2200" dirty="0" err="1"/>
              <a:t>diri</a:t>
            </a:r>
            <a:r>
              <a:rPr lang="en-US" sz="2200" dirty="0"/>
              <a:t> </a:t>
            </a:r>
            <a:r>
              <a:rPr lang="id-ID" sz="2200" dirty="0"/>
              <a:t>peserta</a:t>
            </a:r>
            <a:endParaRPr lang="en-US" sz="2200" dirty="0"/>
          </a:p>
          <a:p>
            <a:pPr marL="401638" lvl="0" indent="-401638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medis</a:t>
            </a:r>
            <a:endParaRPr lang="en-US" sz="2200" dirty="0"/>
          </a:p>
          <a:p>
            <a:pPr marL="401638" lvl="0" indent="-401638">
              <a:spcBef>
                <a:spcPts val="0"/>
              </a:spcBef>
              <a:buFont typeface="+mj-lt"/>
              <a:buAutoNum type="arabicPeriod"/>
            </a:pPr>
            <a:r>
              <a:rPr lang="id-ID" sz="2200" dirty="0"/>
              <a:t>Data pemeriksaan fisik</a:t>
            </a:r>
            <a:endParaRPr lang="en-US" sz="2200" dirty="0"/>
          </a:p>
          <a:p>
            <a:pPr marL="401638" lvl="0" indent="-401638">
              <a:spcBef>
                <a:spcPts val="0"/>
              </a:spcBef>
              <a:buFont typeface="+mj-lt"/>
              <a:buAutoNum type="arabicPeriod"/>
            </a:pPr>
            <a:r>
              <a:rPr lang="id-ID" sz="2200" dirty="0"/>
              <a:t>Hasil pengukuran</a:t>
            </a:r>
            <a:r>
              <a:rPr lang="en-US" sz="2200" dirty="0"/>
              <a:t> </a:t>
            </a:r>
            <a:r>
              <a:rPr lang="en-US" sz="2200" dirty="0" err="1"/>
              <a:t>kebugaran</a:t>
            </a:r>
            <a:r>
              <a:rPr lang="en-US" sz="2200" dirty="0"/>
              <a:t> </a:t>
            </a:r>
            <a:r>
              <a:rPr lang="id-ID" sz="2200" dirty="0"/>
              <a:t>jasmani</a:t>
            </a:r>
            <a:endParaRPr lang="en-US" sz="2200" dirty="0"/>
          </a:p>
          <a:p>
            <a:pPr marL="401638" lvl="0" indent="-401638">
              <a:spcBef>
                <a:spcPts val="0"/>
              </a:spcBef>
              <a:buFont typeface="+mj-lt"/>
              <a:buAutoNum type="arabicPeriod"/>
            </a:pPr>
            <a:r>
              <a:rPr lang="id-ID" sz="2200" dirty="0"/>
              <a:t>C</a:t>
            </a:r>
            <a:r>
              <a:rPr lang="en-US" sz="2200" dirty="0" err="1"/>
              <a:t>ontoh</a:t>
            </a:r>
            <a:r>
              <a:rPr lang="en-US" sz="2200" dirty="0"/>
              <a:t> </a:t>
            </a:r>
            <a:r>
              <a:rPr lang="en-US" sz="2200" dirty="0" err="1" smtClean="0"/>
              <a:t>olahraga</a:t>
            </a:r>
            <a:r>
              <a:rPr lang="en-US" sz="2200" dirty="0" smtClean="0"/>
              <a:t> </a:t>
            </a:r>
            <a:r>
              <a:rPr lang="en-US" sz="2200" dirty="0" err="1"/>
              <a:t>aerobik</a:t>
            </a:r>
            <a:r>
              <a:rPr lang="en-US" sz="2200" dirty="0"/>
              <a:t> </a:t>
            </a:r>
            <a:r>
              <a:rPr lang="en-US" sz="2200" dirty="0" err="1"/>
              <a:t>tipe</a:t>
            </a:r>
            <a:r>
              <a:rPr lang="en-US" sz="2200" dirty="0"/>
              <a:t> 1, 2, </a:t>
            </a:r>
            <a:r>
              <a:rPr lang="en-US" sz="2200" dirty="0" smtClean="0"/>
              <a:t>3</a:t>
            </a:r>
            <a:r>
              <a:rPr lang="id-ID" sz="2200" dirty="0" smtClean="0"/>
              <a:t> </a:t>
            </a:r>
            <a:r>
              <a:rPr lang="id-ID" sz="2200" dirty="0"/>
              <a:t>yang dapat dilakukan</a:t>
            </a:r>
            <a:endParaRPr lang="en-US" sz="2200" dirty="0"/>
          </a:p>
          <a:p>
            <a:pPr marL="401638" lvl="0" indent="-401638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 smtClean="0"/>
              <a:t>Metode</a:t>
            </a:r>
            <a:r>
              <a:rPr lang="en-US" sz="2200" dirty="0" smtClean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dosis</a:t>
            </a:r>
            <a:r>
              <a:rPr lang="en-US" sz="2200" dirty="0"/>
              <a:t> </a:t>
            </a:r>
            <a:r>
              <a:rPr lang="en-US" sz="2200" dirty="0" err="1"/>
              <a:t>latihan</a:t>
            </a:r>
            <a:endParaRPr lang="en-US" sz="2200" dirty="0"/>
          </a:p>
          <a:p>
            <a:pPr marL="401638" lvl="0" indent="-401638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/>
              <a:t>Petunjuk</a:t>
            </a:r>
            <a:r>
              <a:rPr lang="en-US" sz="2200" dirty="0"/>
              <a:t> </a:t>
            </a:r>
            <a:r>
              <a:rPr lang="en-US" sz="2200" dirty="0" err="1"/>
              <a:t>pelaksanaan</a:t>
            </a:r>
            <a:r>
              <a:rPr lang="en-US" sz="2200" dirty="0"/>
              <a:t> </a:t>
            </a:r>
            <a:r>
              <a:rPr lang="en-US" sz="2200" dirty="0" err="1"/>
              <a:t>tes</a:t>
            </a:r>
            <a:r>
              <a:rPr lang="en-US" sz="2200" dirty="0"/>
              <a:t> </a:t>
            </a:r>
            <a:r>
              <a:rPr lang="en-US" sz="2200" dirty="0" err="1"/>
              <a:t>kebugaran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id-ID" sz="2200" i="1" dirty="0"/>
              <a:t>R</a:t>
            </a:r>
            <a:r>
              <a:rPr lang="en-US" sz="2200" i="1" dirty="0" err="1"/>
              <a:t>ockport</a:t>
            </a:r>
            <a:endParaRPr lang="en-US" sz="2200" dirty="0"/>
          </a:p>
          <a:p>
            <a:pPr marL="401638" lvl="0" indent="-401638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/>
              <a:t>Tabel</a:t>
            </a:r>
            <a:r>
              <a:rPr lang="en-US" sz="2200" dirty="0"/>
              <a:t> </a:t>
            </a:r>
            <a:r>
              <a:rPr lang="en-US" sz="2200" dirty="0" err="1" smtClean="0"/>
              <a:t>hubungan</a:t>
            </a:r>
            <a:r>
              <a:rPr lang="en-US" sz="2200" dirty="0" smtClean="0"/>
              <a:t> </a:t>
            </a:r>
            <a:r>
              <a:rPr lang="en-US" sz="2200" dirty="0" err="1"/>
              <a:t>waktu</a:t>
            </a:r>
            <a:r>
              <a:rPr lang="en-US" sz="2200" dirty="0"/>
              <a:t> </a:t>
            </a:r>
            <a:r>
              <a:rPr lang="en-US" sz="2200" dirty="0" err="1"/>
              <a:t>tempuh</a:t>
            </a:r>
            <a:r>
              <a:rPr lang="en-US" sz="2200" dirty="0"/>
              <a:t>  </a:t>
            </a:r>
            <a:r>
              <a:rPr lang="en-US" sz="2200" dirty="0" err="1"/>
              <a:t>dengan</a:t>
            </a:r>
            <a:r>
              <a:rPr lang="en-US" sz="2200" dirty="0"/>
              <a:t> VO</a:t>
            </a:r>
            <a:r>
              <a:rPr lang="en-US" sz="2200" baseline="-25000" dirty="0"/>
              <a:t>2 </a:t>
            </a:r>
            <a:r>
              <a:rPr lang="id-ID" sz="2200" dirty="0"/>
              <a:t>m</a:t>
            </a:r>
            <a:r>
              <a:rPr lang="en-US" sz="2200" dirty="0"/>
              <a:t>ax</a:t>
            </a:r>
          </a:p>
          <a:p>
            <a:pPr marL="401638" lvl="0" indent="-401638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 smtClean="0"/>
              <a:t>Tabel</a:t>
            </a:r>
            <a:r>
              <a:rPr lang="en-US" sz="2200" dirty="0" smtClean="0"/>
              <a:t> </a:t>
            </a:r>
            <a:r>
              <a:rPr lang="en-US" sz="2200" dirty="0" err="1"/>
              <a:t>tingkat</a:t>
            </a:r>
            <a:r>
              <a:rPr lang="en-US" sz="2200" dirty="0"/>
              <a:t> </a:t>
            </a:r>
            <a:r>
              <a:rPr lang="en-US" sz="2200" dirty="0" err="1"/>
              <a:t>kebugaran</a:t>
            </a:r>
            <a:r>
              <a:rPr lang="en-US" sz="2200" dirty="0"/>
              <a:t> </a:t>
            </a:r>
            <a:r>
              <a:rPr lang="id-ID" sz="2200" dirty="0"/>
              <a:t>jasmani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jenis</a:t>
            </a:r>
            <a:r>
              <a:rPr lang="en-US" sz="2200" dirty="0"/>
              <a:t> </a:t>
            </a:r>
            <a:r>
              <a:rPr lang="en-US" sz="2200" dirty="0" err="1"/>
              <a:t>kelamin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kelompok</a:t>
            </a:r>
            <a:r>
              <a:rPr lang="en-US" sz="2200" dirty="0"/>
              <a:t> </a:t>
            </a:r>
            <a:r>
              <a:rPr lang="en-US" sz="2200" dirty="0" err="1"/>
              <a:t>umur</a:t>
            </a:r>
            <a:endParaRPr lang="en-US" sz="2200" dirty="0"/>
          </a:p>
          <a:p>
            <a:pPr marL="401638" lvl="0" indent="-401638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 smtClean="0"/>
              <a:t>Rekomendasi</a:t>
            </a:r>
            <a:r>
              <a:rPr lang="en-US" sz="2200" dirty="0" smtClean="0"/>
              <a:t> </a:t>
            </a:r>
            <a:r>
              <a:rPr lang="en-US" sz="2200" dirty="0" err="1"/>
              <a:t>latihan</a:t>
            </a:r>
            <a:r>
              <a:rPr lang="en-US" sz="2200" dirty="0"/>
              <a:t> </a:t>
            </a:r>
            <a:r>
              <a:rPr lang="en-US" sz="2200" dirty="0" err="1"/>
              <a:t>fisik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id-ID" sz="2200" dirty="0"/>
              <a:t>hasil pengukuran </a:t>
            </a:r>
            <a:r>
              <a:rPr lang="en-US" sz="2200" dirty="0" err="1"/>
              <a:t>tingkat</a:t>
            </a:r>
            <a:r>
              <a:rPr lang="en-US" sz="2200" dirty="0"/>
              <a:t> </a:t>
            </a:r>
            <a:r>
              <a:rPr lang="en-US" sz="2200" dirty="0" err="1"/>
              <a:t>kebugaran</a:t>
            </a:r>
            <a:r>
              <a:rPr lang="id-ID" sz="2200" dirty="0"/>
              <a:t> jasmani</a:t>
            </a:r>
            <a:endParaRPr lang="en-US" sz="2200" dirty="0"/>
          </a:p>
          <a:p>
            <a:pPr marL="401638" lvl="0" indent="-401638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/>
              <a:t>Grafik</a:t>
            </a:r>
            <a:r>
              <a:rPr lang="en-US" sz="2200" dirty="0"/>
              <a:t> p</a:t>
            </a:r>
            <a:r>
              <a:rPr lang="id-ID" sz="2200" dirty="0"/>
              <a:t>em</a:t>
            </a:r>
            <a:r>
              <a:rPr lang="en-US" sz="2200" dirty="0" err="1"/>
              <a:t>antauan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VO</a:t>
            </a:r>
            <a:r>
              <a:rPr lang="en-US" sz="2200" baseline="-25000" dirty="0"/>
              <a:t>2 </a:t>
            </a:r>
            <a:r>
              <a:rPr lang="id-ID" sz="2200" dirty="0"/>
              <a:t>m</a:t>
            </a:r>
            <a:r>
              <a:rPr lang="en-US" sz="2200" dirty="0"/>
              <a:t>ax </a:t>
            </a:r>
            <a:r>
              <a:rPr lang="en-US" sz="2200" dirty="0" smtClean="0"/>
              <a:t>(</a:t>
            </a:r>
            <a:r>
              <a:rPr lang="en-US" sz="2200" dirty="0" err="1" smtClean="0"/>
              <a:t>periode</a:t>
            </a:r>
            <a:r>
              <a:rPr lang="en-US" sz="2200" dirty="0" smtClean="0"/>
              <a:t> </a:t>
            </a:r>
            <a:r>
              <a:rPr lang="en-US" sz="2200" dirty="0" err="1"/>
              <a:t>waktu</a:t>
            </a:r>
            <a:r>
              <a:rPr lang="en-US" sz="2200" dirty="0"/>
              <a:t> 12 </a:t>
            </a:r>
            <a:r>
              <a:rPr lang="en-US" sz="2200" dirty="0" err="1" smtClean="0"/>
              <a:t>bulan</a:t>
            </a:r>
            <a:r>
              <a:rPr lang="en-US" sz="2200" dirty="0" smtClean="0"/>
              <a:t>)</a:t>
            </a:r>
            <a:endParaRPr lang="en-US" sz="22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TUJUAN PEMBELAJARAN</a:t>
            </a:r>
            <a:endParaRPr lang="en-US" sz="3600" b="1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Autofit/>
          </a:bodyPr>
          <a:lstStyle/>
          <a:p>
            <a:pPr marL="447675" indent="-447675">
              <a:spcBef>
                <a:spcPts val="0"/>
              </a:spcBef>
              <a:buFont typeface="Arial" pitchFamily="34" charset="0"/>
              <a:buAutoNum type="alphaUcPeriod"/>
            </a:pPr>
            <a:r>
              <a:rPr lang="en-US" sz="2800" b="1" dirty="0" smtClean="0"/>
              <a:t>TUJUAN UMUM                                                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fi-FI" dirty="0" err="1"/>
              <a:t>mampu</a:t>
            </a:r>
            <a:r>
              <a:rPr lang="fi-FI" dirty="0"/>
              <a:t> melakukan </a:t>
            </a:r>
            <a:r>
              <a:rPr lang="en-US" dirty="0"/>
              <a:t>pen</a:t>
            </a:r>
            <a:r>
              <a:rPr lang="id-ID" dirty="0"/>
              <a:t>ilai</a:t>
            </a:r>
            <a:r>
              <a:rPr lang="en-US" dirty="0"/>
              <a:t>an </a:t>
            </a:r>
            <a:r>
              <a:rPr lang="en-US" dirty="0" err="1"/>
              <a:t>kebugaran</a:t>
            </a:r>
            <a:r>
              <a:rPr lang="en-US" dirty="0"/>
              <a:t> </a:t>
            </a:r>
            <a:r>
              <a:rPr lang="en-US" dirty="0" err="1" smtClean="0"/>
              <a:t>jasmani</a:t>
            </a:r>
            <a:endParaRPr lang="en-US" dirty="0" smtClean="0"/>
          </a:p>
          <a:p>
            <a:pPr marL="447675" indent="-447675">
              <a:spcBef>
                <a:spcPts val="0"/>
              </a:spcBef>
              <a:buAutoNum type="alphaUcPeriod"/>
            </a:pPr>
            <a:endParaRPr lang="en-US" dirty="0" smtClean="0"/>
          </a:p>
          <a:p>
            <a:pPr marL="447675" indent="-447675">
              <a:spcBef>
                <a:spcPts val="0"/>
              </a:spcBef>
              <a:buAutoNum type="alphaUcPeriod"/>
            </a:pPr>
            <a:r>
              <a:rPr lang="en-US" sz="2800" b="1" dirty="0" smtClean="0"/>
              <a:t>TUJUAN KHUSUS</a:t>
            </a:r>
          </a:p>
          <a:p>
            <a:pPr marL="336550" indent="-336550">
              <a:spcBef>
                <a:spcPts val="0"/>
              </a:spcBef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	</a:t>
            </a:r>
            <a:r>
              <a:rPr lang="en-US" b="1" dirty="0" smtClean="0"/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Peserta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ampu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676275" lvl="0" indent="-182563"/>
            <a:r>
              <a:rPr lang="id-ID" dirty="0"/>
              <a:t>Menjelaskan kebugaran jasmani</a:t>
            </a:r>
            <a:endParaRPr lang="en-US" dirty="0"/>
          </a:p>
          <a:p>
            <a:pPr marL="676275" lvl="0" indent="-182563"/>
            <a:r>
              <a:rPr lang="id-ID" dirty="0"/>
              <a:t>Menjelaskan alur penilaian kebugaran jasmani</a:t>
            </a:r>
            <a:endParaRPr lang="en-US" dirty="0"/>
          </a:p>
          <a:p>
            <a:pPr marL="676275" lvl="0" indent="-182563"/>
            <a:r>
              <a:rPr lang="id-ID" dirty="0"/>
              <a:t>Melakukan pemeriksaan prapartisipasi penilaian kebugaran jasmani</a:t>
            </a:r>
            <a:endParaRPr lang="en-US" dirty="0"/>
          </a:p>
          <a:p>
            <a:pPr marL="676275" lvl="0" indent="-182563"/>
            <a:r>
              <a:rPr lang="id-ID" dirty="0"/>
              <a:t>Melakukan penilaian kebugaran jasmani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64CD-4E38-44BF-A617-1D4DC70714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i="1" dirty="0"/>
              <a:t>Body Mass Index </a:t>
            </a:r>
            <a:r>
              <a:rPr lang="en-US" dirty="0"/>
              <a:t>(BMI)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/>
              <a:t>Indeks</a:t>
            </a:r>
            <a:r>
              <a:rPr lang="en-US" sz="2800" dirty="0"/>
              <a:t> </a:t>
            </a:r>
            <a:r>
              <a:rPr lang="en-US" sz="2800" dirty="0" err="1" smtClean="0"/>
              <a:t>Quatelet</a:t>
            </a:r>
            <a:r>
              <a:rPr lang="en-US" sz="2800" dirty="0" smtClean="0"/>
              <a:t>: </a:t>
            </a:r>
            <a:r>
              <a:rPr lang="en-US" sz="2800" dirty="0" err="1" smtClean="0"/>
              <a:t>berat</a:t>
            </a:r>
            <a:r>
              <a:rPr lang="en-US" sz="2800" dirty="0" smtClean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kilogram </a:t>
            </a:r>
            <a:r>
              <a:rPr lang="en-US" sz="2800" dirty="0" err="1"/>
              <a:t>dibagi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kuadrat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meter (kg/m</a:t>
            </a:r>
            <a:r>
              <a:rPr lang="en-US" sz="2800" baseline="30000" dirty="0"/>
              <a:t>2</a:t>
            </a:r>
            <a:r>
              <a:rPr lang="en-US" sz="2800" dirty="0" smtClean="0"/>
              <a:t>)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8305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id-ID" dirty="0"/>
              <a:t>Contoh cara pengukuran </a:t>
            </a:r>
            <a:r>
              <a:rPr lang="id-ID" dirty="0" smtClean="0"/>
              <a:t>BMI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/>
              <a:t>T</a:t>
            </a:r>
            <a:r>
              <a:rPr lang="id-ID" sz="2800" dirty="0"/>
              <a:t>ua</a:t>
            </a:r>
            <a:r>
              <a:rPr lang="en-US" sz="2800" dirty="0"/>
              <a:t>n A” </a:t>
            </a:r>
            <a:r>
              <a:rPr lang="en-US" sz="2800" dirty="0" err="1" smtClean="0"/>
              <a:t>berat</a:t>
            </a:r>
            <a:r>
              <a:rPr lang="en-US" sz="2800" dirty="0" smtClean="0"/>
              <a:t> </a:t>
            </a:r>
            <a:r>
              <a:rPr lang="en-US" sz="2800" dirty="0" err="1"/>
              <a:t>badan</a:t>
            </a:r>
            <a:r>
              <a:rPr lang="en-US" sz="2800" dirty="0"/>
              <a:t> 65 kg,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/>
              <a:t>badan</a:t>
            </a:r>
            <a:r>
              <a:rPr lang="en-US" sz="2800" dirty="0"/>
              <a:t> 158 </a:t>
            </a:r>
            <a:r>
              <a:rPr lang="en-US" sz="2800" dirty="0" smtClean="0"/>
              <a:t>cm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Index </a:t>
            </a:r>
            <a:r>
              <a:rPr lang="en-US" sz="2800" dirty="0" err="1"/>
              <a:t>massa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(IMT) </a:t>
            </a:r>
            <a:r>
              <a:rPr lang="en-US" sz="2800" dirty="0" smtClean="0"/>
              <a:t>= </a:t>
            </a:r>
            <a:r>
              <a:rPr lang="en-US" sz="2800" dirty="0"/>
              <a:t>BB/TB² (m)</a:t>
            </a:r>
          </a:p>
          <a:p>
            <a:pPr marL="0" indent="0">
              <a:buNone/>
            </a:pPr>
            <a:r>
              <a:rPr lang="en-US" sz="2800" dirty="0" smtClean="0"/>
              <a:t>				    = </a:t>
            </a:r>
            <a:r>
              <a:rPr lang="en-US" sz="2800" dirty="0"/>
              <a:t>65 kg / (1,58 m)² </a:t>
            </a:r>
          </a:p>
          <a:p>
            <a:pPr marL="0" indent="0">
              <a:buNone/>
            </a:pPr>
            <a:r>
              <a:rPr lang="en-US" sz="2800" dirty="0" smtClean="0"/>
              <a:t>				    = </a:t>
            </a:r>
            <a:r>
              <a:rPr lang="en-US" sz="2800" dirty="0"/>
              <a:t>26,03 kg/m</a:t>
            </a:r>
            <a:r>
              <a:rPr lang="en-US" sz="2800" dirty="0" smtClean="0"/>
              <a:t>²</a:t>
            </a:r>
          </a:p>
          <a:p>
            <a:pPr marL="0" indent="0">
              <a:buNone/>
            </a:pPr>
            <a:endParaRPr lang="id-ID" sz="2800" dirty="0" smtClean="0"/>
          </a:p>
          <a:p>
            <a:pPr marL="0" indent="0">
              <a:buNone/>
            </a:pPr>
            <a:r>
              <a:rPr lang="id-ID" sz="2800" dirty="0" smtClean="0"/>
              <a:t>berdasarkan </a:t>
            </a:r>
            <a:r>
              <a:rPr lang="id-ID" sz="2800" dirty="0"/>
              <a:t>tabel </a:t>
            </a:r>
            <a:r>
              <a:rPr lang="id-ID" sz="2800" dirty="0" smtClean="0"/>
              <a:t>1.4</a:t>
            </a:r>
            <a:r>
              <a:rPr lang="en-US" sz="2800" dirty="0" smtClean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smtClean="0"/>
              <a:t>IMT </a:t>
            </a:r>
            <a:r>
              <a:rPr lang="id-ID" sz="2800" dirty="0" smtClean="0"/>
              <a:t>“Tuan </a:t>
            </a:r>
            <a:r>
              <a:rPr lang="id-ID" sz="2800" dirty="0"/>
              <a:t>A”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dirty="0" err="1"/>
              <a:t>g</a:t>
            </a:r>
            <a:r>
              <a:rPr lang="en-US" sz="2800" dirty="0" err="1" smtClean="0"/>
              <a:t>emuk</a:t>
            </a:r>
            <a:r>
              <a:rPr lang="en-US" sz="2800" dirty="0"/>
              <a:t>/</a:t>
            </a:r>
            <a:r>
              <a:rPr lang="en-US" sz="2800" i="1" dirty="0" err="1"/>
              <a:t>overwight</a:t>
            </a:r>
            <a:r>
              <a:rPr lang="en-US" sz="2800" dirty="0"/>
              <a:t> (</a:t>
            </a:r>
            <a:r>
              <a:rPr lang="en-US" sz="2800" dirty="0" err="1"/>
              <a:t>kelebihan</a:t>
            </a:r>
            <a:r>
              <a:rPr lang="en-US" sz="2800" dirty="0"/>
              <a:t> </a:t>
            </a:r>
            <a:r>
              <a:rPr lang="en-US" sz="2800" dirty="0" err="1"/>
              <a:t>berat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ringan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Batas IMT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/>
              <a:t>Orang Indonesia </a:t>
            </a:r>
            <a:r>
              <a:rPr lang="en-US" dirty="0" err="1"/>
              <a:t>Usia</a:t>
            </a:r>
            <a:r>
              <a:rPr lang="en-US" dirty="0"/>
              <a:t> &gt;18 </a:t>
            </a:r>
            <a:r>
              <a:rPr lang="en-US" dirty="0" err="1"/>
              <a:t>tahun</a:t>
            </a:r>
            <a:r>
              <a:rPr lang="en-US" dirty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859803"/>
              </p:ext>
            </p:extLst>
          </p:nvPr>
        </p:nvGraphicFramePr>
        <p:xfrm>
          <a:off x="533400" y="1981200"/>
          <a:ext cx="80772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886200"/>
                <a:gridCol w="2133600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KATEGORI</a:t>
                      </a:r>
                      <a:endParaRPr lang="en-US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INTERPRETASI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IMT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Times New Roman"/>
                        </a:rPr>
                        <a:t>Sangat Kurus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Kekurangan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berat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badan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tingkat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berat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Times New Roman"/>
                        </a:rPr>
                        <a:t>&lt; 17,0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8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Kurus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Kekurangan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berat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badan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tingkat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ringan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17,0 – 18,5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8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Times New Roman"/>
                        </a:rPr>
                        <a:t>Normal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18,5 – 25,0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8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Gemuk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Kelebihan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berat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badan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tingkat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ringan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Times New Roman"/>
                        </a:rPr>
                        <a:t>&gt; 25,0 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– 27,0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8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Obese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Kelebihan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berat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badan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tingkat</a:t>
                      </a: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/>
                          <a:ea typeface="Times New Roman"/>
                        </a:rPr>
                        <a:t>berat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Times New Roman"/>
                        </a:rPr>
                        <a:t>&gt; 27,0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60960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Sumber</a:t>
            </a:r>
            <a:r>
              <a:rPr lang="en-US" i="1" dirty="0"/>
              <a:t>: </a:t>
            </a:r>
            <a:r>
              <a:rPr lang="en-US" i="1" dirty="0" err="1"/>
              <a:t>Permenkes</a:t>
            </a:r>
            <a:r>
              <a:rPr lang="en-US" i="1" dirty="0"/>
              <a:t> </a:t>
            </a:r>
            <a:r>
              <a:rPr lang="en-US" i="1" dirty="0" smtClean="0"/>
              <a:t>41/2014 </a:t>
            </a:r>
            <a:r>
              <a:rPr lang="en-US" i="1" dirty="0" err="1"/>
              <a:t>Pedoman</a:t>
            </a:r>
            <a:r>
              <a:rPr lang="en-US" i="1" dirty="0"/>
              <a:t> </a:t>
            </a:r>
            <a:r>
              <a:rPr lang="en-US" i="1" dirty="0" err="1"/>
              <a:t>Gizi</a:t>
            </a:r>
            <a:r>
              <a:rPr lang="en-US" i="1" dirty="0"/>
              <a:t> </a:t>
            </a:r>
            <a:r>
              <a:rPr lang="en-US" i="1" dirty="0" err="1"/>
              <a:t>Seimbang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055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dirty="0"/>
              <a:t>I</a:t>
            </a:r>
            <a:r>
              <a:rPr lang="en-US" dirty="0" err="1"/>
              <a:t>nterpretasi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Pen</a:t>
            </a:r>
            <a:r>
              <a:rPr lang="id-ID" dirty="0"/>
              <a:t>ilai</a:t>
            </a:r>
            <a:r>
              <a:rPr lang="en-US" dirty="0"/>
              <a:t>an </a:t>
            </a:r>
            <a:r>
              <a:rPr lang="en-US" dirty="0" err="1"/>
              <a:t>Kebugaran</a:t>
            </a:r>
            <a:r>
              <a:rPr lang="en-US" dirty="0"/>
              <a:t> </a:t>
            </a:r>
            <a:r>
              <a:rPr lang="en-US" dirty="0" err="1" smtClean="0"/>
              <a:t>Jasmani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905000"/>
          </a:xfrm>
        </p:spPr>
        <p:txBody>
          <a:bodyPr>
            <a:normAutofit/>
          </a:bodyPr>
          <a:lstStyle/>
          <a:p>
            <a:r>
              <a:rPr lang="en-US" sz="2800" dirty="0" err="1"/>
              <a:t>T</a:t>
            </a:r>
            <a:r>
              <a:rPr lang="en-US" sz="2800" dirty="0" err="1" smtClean="0"/>
              <a:t>abel</a:t>
            </a:r>
            <a:r>
              <a:rPr lang="en-US" sz="2800" dirty="0" smtClean="0"/>
              <a:t> </a:t>
            </a:r>
            <a:r>
              <a:rPr lang="id-ID" sz="2800" dirty="0"/>
              <a:t>“Hubungan Waktu Tempuh dan VO</a:t>
            </a:r>
            <a:r>
              <a:rPr lang="id-ID" sz="2800" baseline="-25000" dirty="0"/>
              <a:t>2 </a:t>
            </a:r>
            <a:r>
              <a:rPr lang="id-ID" sz="2800" dirty="0"/>
              <a:t>max” </a:t>
            </a:r>
            <a:endParaRPr lang="id-ID" sz="2800" dirty="0" smtClean="0"/>
          </a:p>
          <a:p>
            <a:r>
              <a:rPr lang="id-ID" sz="2800" dirty="0" smtClean="0"/>
              <a:t>Tabel </a:t>
            </a:r>
            <a:r>
              <a:rPr lang="id-ID" sz="2800" dirty="0"/>
              <a:t>“Tingkat Kebugaran Sesuai Jenis Kelamin dan Kelompok Umur</a:t>
            </a:r>
            <a:r>
              <a:rPr lang="id-ID" sz="2800" dirty="0" smtClean="0"/>
              <a:t>”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34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04800"/>
            <a:ext cx="622958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18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82" y="304800"/>
            <a:ext cx="954068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558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7317"/>
            <a:ext cx="10030060" cy="619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72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id-ID" dirty="0"/>
              <a:t>C</a:t>
            </a:r>
            <a:r>
              <a:rPr lang="en-US" dirty="0" err="1"/>
              <a:t>ontoh</a:t>
            </a:r>
            <a:r>
              <a:rPr lang="en-US" dirty="0"/>
              <a:t> </a:t>
            </a:r>
            <a:r>
              <a:rPr lang="id-ID" dirty="0"/>
              <a:t>penghitungan pengukuran kebugaran jasmani </a:t>
            </a:r>
            <a:r>
              <a:rPr lang="id-ID" dirty="0" smtClean="0"/>
              <a:t>metode </a:t>
            </a:r>
            <a:r>
              <a:rPr lang="id-ID" i="1" dirty="0"/>
              <a:t>R</a:t>
            </a:r>
            <a:r>
              <a:rPr lang="en-US" i="1" dirty="0" err="1"/>
              <a:t>ockport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495800"/>
          </a:xfrm>
        </p:spPr>
        <p:txBody>
          <a:bodyPr>
            <a:normAutofit/>
          </a:bodyPr>
          <a:lstStyle/>
          <a:p>
            <a:pPr marL="296863" indent="-296863">
              <a:buFont typeface="Arial"/>
              <a:buChar char="•"/>
            </a:pPr>
            <a:r>
              <a:rPr lang="en-US" sz="2800" dirty="0" smtClean="0"/>
              <a:t>“</a:t>
            </a:r>
            <a:r>
              <a:rPr lang="en-US" sz="2800" dirty="0"/>
              <a:t>T</a:t>
            </a:r>
            <a:r>
              <a:rPr lang="id-ID" sz="2800" dirty="0"/>
              <a:t>ua</a:t>
            </a:r>
            <a:r>
              <a:rPr lang="en-US" sz="2800" dirty="0"/>
              <a:t>n A” </a:t>
            </a:r>
            <a:r>
              <a:rPr lang="en-US" sz="2800" dirty="0" err="1" smtClean="0"/>
              <a:t>usia</a:t>
            </a:r>
            <a:r>
              <a:rPr lang="en-US" sz="2800" dirty="0" smtClean="0"/>
              <a:t> 40 </a:t>
            </a:r>
            <a:r>
              <a:rPr lang="en-US" sz="2800" dirty="0" err="1"/>
              <a:t>tahun</a:t>
            </a:r>
            <a:r>
              <a:rPr lang="id-ID" sz="2800" dirty="0"/>
              <a:t> </a:t>
            </a:r>
            <a:r>
              <a:rPr lang="id-ID" sz="2800" dirty="0" smtClean="0"/>
              <a:t>mengikuti pengukuran dengan</a:t>
            </a:r>
            <a:r>
              <a:rPr lang="en-US" sz="2800" dirty="0" smtClean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tempuh</a:t>
            </a:r>
            <a:r>
              <a:rPr lang="en-US" sz="2800" dirty="0"/>
              <a:t> 15 </a:t>
            </a:r>
            <a:r>
              <a:rPr lang="en-US" sz="2800" dirty="0" err="1"/>
              <a:t>menit</a:t>
            </a:r>
            <a:r>
              <a:rPr lang="en-US" sz="2800" dirty="0"/>
              <a:t> 30 </a:t>
            </a:r>
            <a:r>
              <a:rPr lang="en-US" sz="2800" dirty="0" err="1"/>
              <a:t>detik</a:t>
            </a:r>
            <a:r>
              <a:rPr lang="id-ID" sz="2800" dirty="0"/>
              <a:t> (</a:t>
            </a:r>
            <a:r>
              <a:rPr lang="en-US" sz="2800" dirty="0"/>
              <a:t>15’ 30”</a:t>
            </a:r>
            <a:r>
              <a:rPr lang="id-ID" sz="2800" dirty="0" smtClean="0"/>
              <a:t>) </a:t>
            </a:r>
          </a:p>
          <a:p>
            <a:pPr marL="296863" indent="-296863">
              <a:buFont typeface="Arial"/>
              <a:buChar char="•"/>
            </a:pPr>
            <a:r>
              <a:rPr lang="id-ID" sz="2800" dirty="0" smtClean="0"/>
              <a:t>Hasil </a:t>
            </a:r>
            <a:r>
              <a:rPr lang="id-ID" sz="2800" dirty="0"/>
              <a:t>pengukuran dilihat pada tabel Hubungan Waktu Tempuh dan VO</a:t>
            </a:r>
            <a:r>
              <a:rPr lang="id-ID" sz="2800" baseline="-25000" dirty="0"/>
              <a:t>2 </a:t>
            </a:r>
            <a:r>
              <a:rPr lang="id-ID" sz="2800" dirty="0" smtClean="0"/>
              <a:t>max</a:t>
            </a:r>
            <a:r>
              <a:rPr lang="en-US" sz="2800" dirty="0" smtClean="0"/>
              <a:t>: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/>
              <a:t>VO</a:t>
            </a:r>
            <a:r>
              <a:rPr lang="en-US" sz="2800" baseline="-25000" dirty="0"/>
              <a:t>2 </a:t>
            </a:r>
            <a:r>
              <a:rPr lang="id-ID" sz="2800" dirty="0"/>
              <a:t>m</a:t>
            </a:r>
            <a:r>
              <a:rPr lang="en-US" sz="2800" dirty="0"/>
              <a:t>ax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tempuh</a:t>
            </a:r>
            <a:r>
              <a:rPr lang="en-US" sz="2800" dirty="0"/>
              <a:t> 15’ 30” </a:t>
            </a:r>
            <a:r>
              <a:rPr lang="en-US" sz="2800" dirty="0" smtClean="0"/>
              <a:t>= 27 </a:t>
            </a:r>
            <a:r>
              <a:rPr lang="en-US" sz="2800" dirty="0"/>
              <a:t>ml/kg/</a:t>
            </a:r>
            <a:r>
              <a:rPr lang="en-US" sz="2800" dirty="0" err="1" smtClean="0"/>
              <a:t>menit</a:t>
            </a:r>
            <a:endParaRPr lang="en-US" sz="2800" dirty="0" smtClean="0"/>
          </a:p>
          <a:p>
            <a:pPr marL="296863" indent="-296863">
              <a:buFont typeface="Arial"/>
              <a:buChar char="•"/>
            </a:pPr>
            <a:r>
              <a:rPr lang="en-US" sz="2800" dirty="0"/>
              <a:t>P</a:t>
            </a:r>
            <a:r>
              <a:rPr lang="id-ID" sz="2800" dirty="0" smtClean="0"/>
              <a:t>ada </a:t>
            </a:r>
            <a:r>
              <a:rPr lang="id-ID" sz="2800" dirty="0"/>
              <a:t>tabel Tingkat Kebugaran Sesuai Jenis Kelamin dan Kelompok </a:t>
            </a:r>
            <a:r>
              <a:rPr lang="id-ID" sz="2800" dirty="0" smtClean="0"/>
              <a:t>Umur: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/>
              <a:t>kebugaran</a:t>
            </a:r>
            <a:r>
              <a:rPr lang="en-US" sz="2800" dirty="0"/>
              <a:t> </a:t>
            </a:r>
            <a:r>
              <a:rPr lang="en-US" sz="2800" dirty="0" err="1"/>
              <a:t>jasmani</a:t>
            </a:r>
            <a:r>
              <a:rPr lang="en-US" sz="2800" dirty="0"/>
              <a:t> </a:t>
            </a:r>
            <a:r>
              <a:rPr lang="en-US" sz="2800" dirty="0" smtClean="0"/>
              <a:t>“</a:t>
            </a:r>
            <a:r>
              <a:rPr lang="en-US" sz="2800" dirty="0"/>
              <a:t>T</a:t>
            </a:r>
            <a:r>
              <a:rPr lang="id-ID" sz="2800" dirty="0"/>
              <a:t>ua</a:t>
            </a:r>
            <a:r>
              <a:rPr lang="en-US" sz="2800" dirty="0"/>
              <a:t>n A”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VO</a:t>
            </a:r>
            <a:r>
              <a:rPr lang="en-US" sz="2800" baseline="-25000" dirty="0"/>
              <a:t>2 </a:t>
            </a:r>
            <a:r>
              <a:rPr lang="id-ID" sz="2800" dirty="0"/>
              <a:t>ma</a:t>
            </a:r>
            <a:r>
              <a:rPr lang="en-US" sz="2800" dirty="0"/>
              <a:t>x 27 ml/kg/</a:t>
            </a:r>
            <a:r>
              <a:rPr lang="en-US" sz="2800" dirty="0" err="1"/>
              <a:t>menit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40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b="1" dirty="0" err="1"/>
              <a:t>cukup</a:t>
            </a:r>
            <a:r>
              <a:rPr lang="en-US" sz="28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9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3048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Pokok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Bahasan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3.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 smtClean="0"/>
              <a:t>Pemantauan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Evaluasi</a:t>
            </a:r>
            <a:r>
              <a:rPr lang="en-US" dirty="0"/>
              <a:t/>
            </a:r>
            <a:br>
              <a:rPr lang="en-US" dirty="0"/>
            </a:b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64CD-4E38-44BF-A617-1D4DC70714A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4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1919"/>
                </a:solidFill>
                <a:latin typeface="Arial" pitchFamily="34" charset="0"/>
                <a:cs typeface="Arial" pitchFamily="34" charset="0"/>
              </a:rPr>
              <a:t>POKOK DAN SUB POKOK BAHASAN</a:t>
            </a:r>
            <a:endParaRPr lang="en-US" sz="3200" b="1" dirty="0">
              <a:solidFill>
                <a:srgbClr val="4F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341313" lvl="0" indent="-341313"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id-ID" sz="2800" dirty="0" smtClean="0"/>
              <a:t>Kebugaran </a:t>
            </a:r>
            <a:r>
              <a:rPr lang="id-ID" sz="2800" dirty="0"/>
              <a:t>Jasmani</a:t>
            </a:r>
            <a:endParaRPr lang="en-US" sz="2800" dirty="0"/>
          </a:p>
          <a:p>
            <a:pPr marL="1027113" lvl="0" indent="-401638">
              <a:buClr>
                <a:schemeClr val="accent3">
                  <a:lumMod val="50000"/>
                </a:schemeClr>
              </a:buClr>
              <a:buFont typeface="+mj-lt"/>
              <a:buAutoNum type="alphaLcPeriod"/>
            </a:pPr>
            <a:r>
              <a:rPr lang="id-ID" sz="2800" dirty="0"/>
              <a:t>Pengertian</a:t>
            </a:r>
            <a:endParaRPr lang="en-US" sz="2800" dirty="0"/>
          </a:p>
          <a:p>
            <a:pPr marL="1027113" lvl="0" indent="-401638">
              <a:buClr>
                <a:schemeClr val="accent3">
                  <a:lumMod val="50000"/>
                </a:schemeClr>
              </a:buClr>
              <a:buFont typeface="+mj-lt"/>
              <a:buAutoNum type="alphaLcPeriod"/>
            </a:pPr>
            <a:r>
              <a:rPr lang="id-ID" sz="2800" dirty="0"/>
              <a:t>Komponen </a:t>
            </a:r>
            <a:endParaRPr lang="en-US" sz="2800" dirty="0"/>
          </a:p>
          <a:p>
            <a:pPr marL="1027113" lvl="0" indent="-401638">
              <a:buClr>
                <a:schemeClr val="accent3">
                  <a:lumMod val="50000"/>
                </a:schemeClr>
              </a:buClr>
              <a:buFont typeface="+mj-lt"/>
              <a:buAutoNum type="alphaLcPeriod"/>
            </a:pPr>
            <a:r>
              <a:rPr lang="id-ID" sz="2800" dirty="0"/>
              <a:t>Faktor-faktor yang mempengaruhi </a:t>
            </a:r>
            <a:endParaRPr lang="en-US" sz="2800" dirty="0"/>
          </a:p>
          <a:p>
            <a:pPr marL="1027113" lvl="0" indent="-401638">
              <a:buClr>
                <a:schemeClr val="accent3">
                  <a:lumMod val="50000"/>
                </a:schemeClr>
              </a:buClr>
              <a:buFont typeface="+mj-lt"/>
              <a:buAutoNum type="alphaLcPeriod"/>
            </a:pPr>
            <a:r>
              <a:rPr lang="id-ID" sz="2800" dirty="0"/>
              <a:t>Manfaat </a:t>
            </a:r>
            <a:endParaRPr lang="en-US" sz="2800" dirty="0"/>
          </a:p>
          <a:p>
            <a:pPr marL="341313" lvl="0" indent="-341313">
              <a:buClr>
                <a:schemeClr val="accent3">
                  <a:lumMod val="50000"/>
                </a:schemeClr>
              </a:buClr>
              <a:buFont typeface="+mj-lt"/>
              <a:buAutoNum type="arabicPeriod" startAt="2"/>
            </a:pPr>
            <a:r>
              <a:rPr lang="id-ID" sz="2800" dirty="0"/>
              <a:t>Alur Penilaian Kebugaran Jasmani</a:t>
            </a:r>
            <a:endParaRPr lang="en-US" sz="2800" dirty="0"/>
          </a:p>
          <a:p>
            <a:pPr marL="341313" lvl="0" indent="-341313">
              <a:buClr>
                <a:schemeClr val="accent3">
                  <a:lumMod val="50000"/>
                </a:schemeClr>
              </a:buClr>
              <a:buFont typeface="+mj-lt"/>
              <a:buAutoNum type="arabicPeriod" startAt="2"/>
            </a:pPr>
            <a:r>
              <a:rPr lang="id-ID" sz="2800" dirty="0"/>
              <a:t>Pemeriksaan Pra Partisipasi Penilaian Kebugaran Jasmani</a:t>
            </a:r>
            <a:endParaRPr lang="en-US" sz="2800" dirty="0"/>
          </a:p>
          <a:p>
            <a:pPr marL="341313" lvl="0" indent="-341313">
              <a:buClr>
                <a:schemeClr val="accent3">
                  <a:lumMod val="50000"/>
                </a:schemeClr>
              </a:buClr>
              <a:buFont typeface="+mj-lt"/>
              <a:buAutoNum type="arabicPeriod" startAt="2"/>
            </a:pPr>
            <a:r>
              <a:rPr lang="id-ID" sz="2800" dirty="0"/>
              <a:t>Penilaian Kebugaran </a:t>
            </a:r>
            <a:r>
              <a:rPr lang="id-ID" sz="2800" dirty="0" smtClean="0"/>
              <a:t>Jasmani</a:t>
            </a:r>
            <a:endParaRPr lang="en-US" sz="2800" dirty="0"/>
          </a:p>
          <a:p>
            <a:pPr marL="1027113" lvl="0" indent="-458788">
              <a:buClr>
                <a:schemeClr val="accent3">
                  <a:lumMod val="50000"/>
                </a:schemeClr>
              </a:buClr>
              <a:buFont typeface="+mj-lt"/>
              <a:buAutoNum type="alphaLcPeriod"/>
            </a:pPr>
            <a:r>
              <a:rPr lang="id-ID" sz="2800" dirty="0"/>
              <a:t>Persiapan</a:t>
            </a:r>
            <a:endParaRPr lang="en-US" sz="2800" dirty="0"/>
          </a:p>
          <a:p>
            <a:pPr marL="1027113" lvl="0" indent="-458788">
              <a:buClr>
                <a:schemeClr val="accent3">
                  <a:lumMod val="50000"/>
                </a:schemeClr>
              </a:buClr>
              <a:buFont typeface="+mj-lt"/>
              <a:buAutoNum type="alphaLcPeriod"/>
            </a:pPr>
            <a:r>
              <a:rPr lang="id-ID" sz="2800" dirty="0"/>
              <a:t>Pelaksanaan</a:t>
            </a:r>
            <a:endParaRPr lang="en-US" sz="2800" dirty="0"/>
          </a:p>
          <a:p>
            <a:pPr marL="1027113" lvl="0" indent="-458788">
              <a:buClr>
                <a:schemeClr val="accent3">
                  <a:lumMod val="50000"/>
                </a:schemeClr>
              </a:buClr>
              <a:buFont typeface="+mj-lt"/>
              <a:buAutoNum type="alphaLcPeriod"/>
            </a:pPr>
            <a:r>
              <a:rPr lang="id-ID" sz="2800" dirty="0"/>
              <a:t>Pengisian KMB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64CD-4E38-44BF-A617-1D4DC70714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64CD-4E38-44BF-A617-1D4DC70714A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6096000"/>
            <a:ext cx="381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subditkesorga@gmail.com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685800"/>
            <a:ext cx="467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Salam </a:t>
            </a:r>
            <a:r>
              <a:rPr lang="en-US" sz="2800" dirty="0" err="1" smtClean="0">
                <a:solidFill>
                  <a:srgbClr val="008000"/>
                </a:solidFill>
              </a:rPr>
              <a:t>sehat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bugar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produktif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5334000"/>
            <a:ext cx="5160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TERIMA KASIH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7800"/>
            <a:ext cx="5638800" cy="37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3048000"/>
          </a:xfrm>
        </p:spPr>
        <p:txBody>
          <a:bodyPr>
            <a:normAutofit/>
          </a:bodyPr>
          <a:lstStyle/>
          <a:p>
            <a:pPr lvl="0"/>
            <a:r>
              <a:rPr lang="en-US" b="1" dirty="0" err="1" smtClean="0">
                <a:solidFill>
                  <a:srgbClr val="4F1919"/>
                </a:solidFill>
                <a:latin typeface="Arial" pitchFamily="34" charset="0"/>
                <a:cs typeface="Arial" pitchFamily="34" charset="0"/>
              </a:rPr>
              <a:t>Pokok</a:t>
            </a:r>
            <a:r>
              <a:rPr lang="en-US" b="1" dirty="0" smtClean="0">
                <a:solidFill>
                  <a:srgbClr val="4F19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4F1919"/>
                </a:solidFill>
                <a:latin typeface="Arial" pitchFamily="34" charset="0"/>
                <a:cs typeface="Arial" pitchFamily="34" charset="0"/>
              </a:rPr>
              <a:t>bahasan</a:t>
            </a:r>
            <a:r>
              <a:rPr lang="en-US" b="1" dirty="0" smtClean="0">
                <a:solidFill>
                  <a:srgbClr val="4F1919"/>
                </a:solidFill>
                <a:latin typeface="Arial" pitchFamily="34" charset="0"/>
                <a:cs typeface="Arial" pitchFamily="34" charset="0"/>
              </a:rPr>
              <a:t> 1.</a:t>
            </a:r>
            <a:br>
              <a:rPr lang="en-US" b="1" dirty="0" smtClean="0">
                <a:solidFill>
                  <a:srgbClr val="4F191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4F191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4F1919"/>
                </a:solidFill>
                <a:latin typeface="Arial" pitchFamily="34" charset="0"/>
                <a:cs typeface="Arial" pitchFamily="34" charset="0"/>
              </a:rPr>
            </a:br>
            <a:r>
              <a:rPr lang="id-ID" b="1" dirty="0" smtClean="0">
                <a:solidFill>
                  <a:srgbClr val="4F1919"/>
                </a:solidFill>
              </a:rPr>
              <a:t>Kebugaran </a:t>
            </a:r>
            <a:r>
              <a:rPr lang="id-ID" b="1" dirty="0">
                <a:solidFill>
                  <a:srgbClr val="4F1919"/>
                </a:solidFill>
              </a:rPr>
              <a:t>Jasmani </a:t>
            </a:r>
            <a:r>
              <a:rPr lang="en-US" b="1" dirty="0">
                <a:solidFill>
                  <a:srgbClr val="4F1919"/>
                </a:solidFill>
              </a:rPr>
              <a:t/>
            </a:r>
            <a:br>
              <a:rPr lang="en-US" b="1" dirty="0">
                <a:solidFill>
                  <a:srgbClr val="4F1919"/>
                </a:solidFill>
              </a:rPr>
            </a:br>
            <a:endParaRPr lang="en-US" b="1" dirty="0">
              <a:solidFill>
                <a:srgbClr val="4F191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64CD-4E38-44BF-A617-1D4DC70714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en-US" b="1" dirty="0" err="1"/>
              <a:t>Pengertian</a:t>
            </a:r>
            <a:r>
              <a:rPr lang="en-US" b="1" dirty="0"/>
              <a:t> </a:t>
            </a:r>
            <a:r>
              <a:rPr lang="en-US" b="1" dirty="0" err="1"/>
              <a:t>Kebugaran</a:t>
            </a:r>
            <a:r>
              <a:rPr lang="en-US" b="1" dirty="0"/>
              <a:t> </a:t>
            </a:r>
            <a:r>
              <a:rPr lang="en-US" b="1" dirty="0" err="1" smtClean="0"/>
              <a:t>Jasmani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981200"/>
            <a:ext cx="6248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Terjemahan</a:t>
            </a:r>
            <a:r>
              <a:rPr lang="en-US" sz="2800" dirty="0" smtClean="0"/>
              <a:t> </a:t>
            </a:r>
            <a:r>
              <a:rPr lang="id-ID" sz="2800" dirty="0" smtClean="0"/>
              <a:t>istilah </a:t>
            </a:r>
            <a:r>
              <a:rPr lang="en-US" sz="2800" i="1" dirty="0" smtClean="0"/>
              <a:t>Physical </a:t>
            </a:r>
            <a:r>
              <a:rPr lang="en-US" sz="2800" i="1" dirty="0"/>
              <a:t>fitness</a:t>
            </a:r>
            <a:r>
              <a:rPr lang="en-US" sz="2800" dirty="0"/>
              <a:t> </a:t>
            </a:r>
            <a:r>
              <a:rPr lang="id-ID" sz="2800" dirty="0" smtClean="0"/>
              <a:t>: </a:t>
            </a:r>
          </a:p>
          <a:p>
            <a:pPr marL="511175" indent="-341313"/>
            <a:r>
              <a:rPr lang="en-US" sz="2800" dirty="0" err="1" smtClean="0"/>
              <a:t>kebugaran</a:t>
            </a:r>
            <a:r>
              <a:rPr lang="en-US" sz="2800" dirty="0" smtClean="0"/>
              <a:t> </a:t>
            </a:r>
            <a:r>
              <a:rPr lang="en-US" sz="2800" dirty="0" err="1" smtClean="0"/>
              <a:t>jasmani</a:t>
            </a:r>
            <a:endParaRPr lang="en-US" sz="2800" dirty="0" smtClean="0"/>
          </a:p>
          <a:p>
            <a:pPr marL="511175" indent="-341313"/>
            <a:r>
              <a:rPr lang="en-US" sz="2800" dirty="0" err="1" smtClean="0"/>
              <a:t>kesegaran</a:t>
            </a:r>
            <a:r>
              <a:rPr lang="en-US" sz="2800" dirty="0" smtClean="0"/>
              <a:t> </a:t>
            </a:r>
            <a:r>
              <a:rPr lang="en-US" sz="2800" dirty="0" err="1" smtClean="0"/>
              <a:t>jasmani</a:t>
            </a:r>
            <a:endParaRPr lang="en-US" sz="2800" dirty="0" smtClean="0"/>
          </a:p>
          <a:p>
            <a:pPr marL="511175" indent="-341313"/>
            <a:r>
              <a:rPr lang="en-US" sz="2800" dirty="0" err="1" smtClean="0"/>
              <a:t>kesanggupan</a:t>
            </a:r>
            <a:r>
              <a:rPr lang="en-US" sz="2800" dirty="0" smtClean="0"/>
              <a:t> </a:t>
            </a:r>
            <a:r>
              <a:rPr lang="en-US" sz="2800" dirty="0" err="1" smtClean="0"/>
              <a:t>jasmani</a:t>
            </a:r>
            <a:r>
              <a:rPr lang="en-US" sz="2800" dirty="0" smtClean="0"/>
              <a:t> </a:t>
            </a:r>
          </a:p>
          <a:p>
            <a:pPr marL="511175" indent="-341313"/>
            <a:r>
              <a:rPr lang="en-US" sz="2800" dirty="0" err="1" smtClean="0"/>
              <a:t>kesamaptaan</a:t>
            </a:r>
            <a:r>
              <a:rPr lang="en-US" sz="2800" dirty="0" smtClean="0"/>
              <a:t> </a:t>
            </a:r>
            <a:r>
              <a:rPr lang="en-US" sz="2800" dirty="0" err="1"/>
              <a:t>jasmani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6096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SADOSO </a:t>
            </a:r>
          </a:p>
          <a:p>
            <a:pPr marL="0" lvl="0" indent="0">
              <a:buNone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menunaikan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rasa </a:t>
            </a:r>
            <a:r>
              <a:rPr lang="en-US" dirty="0" err="1"/>
              <a:t>lelah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senggangnya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 smtClean="0"/>
              <a:t>mendadak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smtClean="0"/>
              <a:t>WIDANINGGAR </a:t>
            </a:r>
          </a:p>
          <a:p>
            <a:pPr marL="0" lvl="0" indent="0">
              <a:buNone/>
            </a:pPr>
            <a:r>
              <a:rPr lang="en-US" dirty="0" err="1" smtClean="0"/>
              <a:t>kemampuan</a:t>
            </a:r>
            <a:r>
              <a:rPr lang="en-US" dirty="0" smtClean="0"/>
              <a:t> 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i="1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kelelahan</a:t>
            </a:r>
            <a:r>
              <a:rPr lang="en-US" dirty="0"/>
              <a:t> yang </a:t>
            </a:r>
            <a:r>
              <a:rPr lang="en-US" dirty="0" err="1" smtClean="0"/>
              <a:t>berarti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smtClean="0"/>
              <a:t>ADI SAPUTRA </a:t>
            </a:r>
          </a:p>
          <a:p>
            <a:pPr marL="0" lvl="0" indent="0">
              <a:buNone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kelelahan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simpanan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/>
              <a:t>Kebugaran</a:t>
            </a:r>
            <a:r>
              <a:rPr lang="en-US" b="1" dirty="0" smtClean="0"/>
              <a:t> </a:t>
            </a:r>
            <a:r>
              <a:rPr lang="en-US" b="1" dirty="0" err="1" smtClean="0"/>
              <a:t>Jasmani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81400"/>
          </a:xfrm>
        </p:spPr>
        <p:txBody>
          <a:bodyPr>
            <a:normAutofit/>
          </a:bodyPr>
          <a:lstStyle/>
          <a:p>
            <a:pPr marL="284163" indent="-284163">
              <a:buFont typeface="Arial"/>
              <a:buChar char="•"/>
            </a:pPr>
            <a:r>
              <a:rPr lang="en-US" sz="2800" dirty="0" err="1"/>
              <a:t>K</a:t>
            </a:r>
            <a:r>
              <a:rPr lang="en-US" sz="2800" dirty="0" err="1" smtClean="0"/>
              <a:t>emampuan</a:t>
            </a:r>
            <a:r>
              <a:rPr lang="en-US" sz="2800" dirty="0" smtClean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me</a:t>
            </a:r>
            <a:r>
              <a:rPr lang="id-ID" sz="2800" dirty="0"/>
              <a:t>laku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 </a:t>
            </a:r>
            <a:r>
              <a:rPr lang="en-US" sz="2800" dirty="0" err="1"/>
              <a:t>sehari-hari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endParaRPr lang="en-US" sz="2800" dirty="0" smtClean="0"/>
          </a:p>
          <a:p>
            <a:pPr marL="284163" indent="-284163">
              <a:buFont typeface="Arial"/>
              <a:buChar char="•"/>
            </a:pP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lelah</a:t>
            </a:r>
            <a:r>
              <a:rPr lang="en-US" sz="2800" dirty="0"/>
              <a:t> yang </a:t>
            </a:r>
            <a:r>
              <a:rPr lang="en-US" sz="2800" dirty="0" err="1"/>
              <a:t>berlebihan</a:t>
            </a:r>
            <a:r>
              <a:rPr lang="en-US" sz="2800" dirty="0"/>
              <a:t> </a:t>
            </a:r>
            <a:endParaRPr lang="en-US" sz="2800" dirty="0" smtClean="0"/>
          </a:p>
          <a:p>
            <a:pPr marL="284163" indent="-284163">
              <a:buFont typeface="Arial"/>
              <a:buChar char="•"/>
            </a:pP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cadangan</a:t>
            </a:r>
            <a:r>
              <a:rPr lang="en-US" sz="2800" dirty="0"/>
              <a:t>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menikmati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senggangnya</a:t>
            </a:r>
            <a:r>
              <a:rPr lang="en-US" sz="2800" dirty="0"/>
              <a:t> </a:t>
            </a:r>
            <a:endParaRPr lang="en-US" sz="2800" dirty="0" smtClean="0"/>
          </a:p>
          <a:p>
            <a:pPr marL="284163" indent="-284163">
              <a:buFont typeface="Arial"/>
              <a:buChar char="•"/>
            </a:pP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id-ID" sz="2800" dirty="0"/>
              <a:t>melakukan kegiatan </a:t>
            </a:r>
            <a:r>
              <a:rPr lang="en-US" sz="2800" dirty="0"/>
              <a:t>yang </a:t>
            </a:r>
            <a:r>
              <a:rPr lang="en-US" sz="2800" dirty="0" err="1"/>
              <a:t>mendadak</a:t>
            </a:r>
            <a:r>
              <a:rPr lang="en-US" sz="2800" dirty="0"/>
              <a:t> </a:t>
            </a:r>
            <a:r>
              <a:rPr lang="en-US" sz="2800" dirty="0" err="1" smtClean="0"/>
              <a:t>lainnya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6786610" cy="1143000"/>
          </a:xfrm>
        </p:spPr>
        <p:txBody>
          <a:bodyPr>
            <a:noAutofit/>
          </a:bodyPr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KOMPONEN </a:t>
            </a:r>
            <a:br>
              <a:rPr lang="id-ID" dirty="0" smtClean="0">
                <a:latin typeface="Arial" pitchFamily="34" charset="0"/>
                <a:cs typeface="Arial" pitchFamily="34" charset="0"/>
              </a:rPr>
            </a:br>
            <a:r>
              <a:rPr lang="id-ID" dirty="0" smtClean="0">
                <a:latin typeface="Arial" pitchFamily="34" charset="0"/>
                <a:cs typeface="Arial" pitchFamily="34" charset="0"/>
              </a:rPr>
              <a:t>KEBUGARAN JASMANI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5410200" cy="2000264"/>
          </a:xfrm>
        </p:spPr>
        <p:txBody>
          <a:bodyPr>
            <a:noAutofit/>
          </a:bodyPr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Berkaitan dengan Kesehatan:</a:t>
            </a:r>
          </a:p>
          <a:p>
            <a:pPr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1. Daya Tahan Jantung dan Paru</a:t>
            </a:r>
          </a:p>
          <a:p>
            <a:pPr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2. Komposisi Tubuh</a:t>
            </a:r>
          </a:p>
          <a:p>
            <a:pPr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3. Kekuatan Otot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4. Daya Tahan Otot</a:t>
            </a:r>
          </a:p>
          <a:p>
            <a:pPr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5. Fleksibilitas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id-ID" dirty="0" smtClean="0"/>
          </a:p>
          <a:p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3372" y="3214686"/>
            <a:ext cx="4800600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Berkaitan dengan Keterampilan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1. Keseimbangan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Daya Ledak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3. Kecepatan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</a:t>
            </a: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Koordinasi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400" baseline="0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2400" baseline="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Kelincahan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6.</a:t>
            </a: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Kecepatan Reaksi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Kesorga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07B-B198-4726-ACC1-58C6C45108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1691</TotalTime>
  <Words>1493</Words>
  <Application>Microsoft Office PowerPoint</Application>
  <PresentationFormat>On-screen Show (4:3)</PresentationFormat>
  <Paragraphs>339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Clarity</vt:lpstr>
      <vt:lpstr>PowerPoint Presentation</vt:lpstr>
      <vt:lpstr>DESKRIPSI SINGKAT</vt:lpstr>
      <vt:lpstr>TUJUAN PEMBELAJARAN</vt:lpstr>
      <vt:lpstr>POKOK DAN SUB POKOK BAHASAN</vt:lpstr>
      <vt:lpstr>Pokok bahasan 1.  Kebugaran Jasmani  </vt:lpstr>
      <vt:lpstr>Pengertian Kebugaran Jasmani</vt:lpstr>
      <vt:lpstr>PowerPoint Presentation</vt:lpstr>
      <vt:lpstr>Kebugaran Jasmani</vt:lpstr>
      <vt:lpstr>KOMPONEN  KEBUGARAN JASMANI</vt:lpstr>
      <vt:lpstr>Daya tahan Jantung dan Paru</vt:lpstr>
      <vt:lpstr>Komposisi Tubuh</vt:lpstr>
      <vt:lpstr>Kekuatan dan Daya Tahan Otot</vt:lpstr>
      <vt:lpstr>Kelenturan/Fleksibilitas</vt:lpstr>
      <vt:lpstr>Kebugaran Jasmani yg Berkaitan dg Keterampilan </vt:lpstr>
      <vt:lpstr>Kebugaran Jasmani yg Berkaitan dg Keterampilan </vt:lpstr>
      <vt:lpstr>FAKTOR YANG MEMPENGARUHI KEBUGARAN JASMANI</vt:lpstr>
      <vt:lpstr>Manfaat Kebugaran Jasmani</vt:lpstr>
      <vt:lpstr>Penilaian Kebugaran Jasmani</vt:lpstr>
      <vt:lpstr>Pokok Bahasan 2.  Alur Penilaian Kebugaran Jasmani</vt:lpstr>
      <vt:lpstr>ALUR PENILAIAN KEBUGARAN JASMANI</vt:lpstr>
      <vt:lpstr>Pengertian</vt:lpstr>
      <vt:lpstr>Tujuan Pemeriksaan Pra Partisipasi</vt:lpstr>
      <vt:lpstr>PAR-Q and You</vt:lpstr>
      <vt:lpstr>Keterangan</vt:lpstr>
      <vt:lpstr>Pokok Bahasan 4.  Penilaian Kebugaran Jasmani</vt:lpstr>
      <vt:lpstr>Persiapan peserta</vt:lpstr>
      <vt:lpstr>Persiapan pelaksana</vt:lpstr>
      <vt:lpstr>Pelaksanaan </vt:lpstr>
      <vt:lpstr>Kartu Menuju Bugar (KMB)</vt:lpstr>
      <vt:lpstr>Interpretasi Body Mass Index (BMI) </vt:lpstr>
      <vt:lpstr>Contoh cara pengukuran BMI</vt:lpstr>
      <vt:lpstr>Kategori Ambang Batas IMT  untuk Orang Indonesia Usia &gt;18 tahun </vt:lpstr>
      <vt:lpstr>Interpretasi Hasil Penilaian Kebugaran Jasmani</vt:lpstr>
      <vt:lpstr>PowerPoint Presentation</vt:lpstr>
      <vt:lpstr>PowerPoint Presentation</vt:lpstr>
      <vt:lpstr>PowerPoint Presentation</vt:lpstr>
      <vt:lpstr>Contoh penghitungan pengukuran kebugaran jasmani metode Rockport </vt:lpstr>
      <vt:lpstr>PowerPoint Presentation</vt:lpstr>
      <vt:lpstr>Pokok Bahasan 3.  Pemantauan dan Evaluasi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75</cp:revision>
  <dcterms:created xsi:type="dcterms:W3CDTF">2014-05-20T02:05:45Z</dcterms:created>
  <dcterms:modified xsi:type="dcterms:W3CDTF">2019-11-07T23:04:07Z</dcterms:modified>
</cp:coreProperties>
</file>