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09" r:id="rId3"/>
    <p:sldMasterId id="2147483721" r:id="rId4"/>
    <p:sldMasterId id="2147483733" r:id="rId5"/>
  </p:sldMasterIdLst>
  <p:notesMasterIdLst>
    <p:notesMasterId r:id="rId29"/>
  </p:notesMasterIdLst>
  <p:handoutMasterIdLst>
    <p:handoutMasterId r:id="rId30"/>
  </p:handoutMasterIdLst>
  <p:sldIdLst>
    <p:sldId id="308" r:id="rId6"/>
    <p:sldId id="309" r:id="rId7"/>
    <p:sldId id="293" r:id="rId8"/>
    <p:sldId id="310" r:id="rId9"/>
    <p:sldId id="295" r:id="rId10"/>
    <p:sldId id="299" r:id="rId11"/>
    <p:sldId id="275" r:id="rId12"/>
    <p:sldId id="276" r:id="rId13"/>
    <p:sldId id="266" r:id="rId14"/>
    <p:sldId id="267" r:id="rId15"/>
    <p:sldId id="329" r:id="rId16"/>
    <p:sldId id="269" r:id="rId17"/>
    <p:sldId id="317" r:id="rId18"/>
    <p:sldId id="305" r:id="rId19"/>
    <p:sldId id="319" r:id="rId20"/>
    <p:sldId id="321" r:id="rId21"/>
    <p:sldId id="322" r:id="rId22"/>
    <p:sldId id="323" r:id="rId23"/>
    <p:sldId id="325" r:id="rId24"/>
    <p:sldId id="326" r:id="rId25"/>
    <p:sldId id="327" r:id="rId26"/>
    <p:sldId id="328" r:id="rId27"/>
    <p:sldId id="316" r:id="rId28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990000"/>
    <a:srgbClr val="808000"/>
    <a:srgbClr val="A50021"/>
    <a:srgbClr val="0000FF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>
      <p:cViewPr>
        <p:scale>
          <a:sx n="100" d="100"/>
          <a:sy n="100" d="100"/>
        </p:scale>
        <p:origin x="-186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52CD18-E07A-4AAA-B181-13691C0302F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US"/>
        </a:p>
      </dgm:t>
    </dgm:pt>
    <dgm:pt modelId="{63D89FB2-2567-4BF3-9F2B-CCA279495308}" type="pres">
      <dgm:prSet presAssocID="{6D52CD18-E07A-4AAA-B181-13691C0302F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8DEEF42A-8643-4F28-81E0-BF137FBF0FFA}" type="presOf" srcId="{6D52CD18-E07A-4AAA-B181-13691C0302FA}" destId="{63D89FB2-2567-4BF3-9F2B-CCA279495308}" srcOrd="0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70013C-0CDD-48C2-9EED-04D70EB35EA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1CEB2A-BB4F-463C-83CE-D7D12EF25163}">
      <dgm:prSet phldrT="[Text]" custT="1"/>
      <dgm:spPr>
        <a:solidFill>
          <a:srgbClr val="C00000"/>
        </a:solidFill>
      </dgm:spPr>
      <dgm:t>
        <a:bodyPr/>
        <a:lstStyle/>
        <a:p>
          <a:r>
            <a:rPr lang="id-ID" sz="1800" dirty="0" smtClean="0"/>
            <a:t>Melindungi masyarakat yang tinggal di kawasan rawan bahaya dari dampak-dampak merugikan bencana.</a:t>
          </a:r>
          <a:endParaRPr lang="en-US" sz="1800" dirty="0"/>
        </a:p>
      </dgm:t>
    </dgm:pt>
    <dgm:pt modelId="{EB8EACB0-F57D-47D9-A5D3-B369C06D92F9}" type="parTrans" cxnId="{6A9D4873-65F0-4A07-8A1A-498532ACB3D1}">
      <dgm:prSet/>
      <dgm:spPr/>
      <dgm:t>
        <a:bodyPr/>
        <a:lstStyle/>
        <a:p>
          <a:endParaRPr lang="en-US" sz="1800"/>
        </a:p>
      </dgm:t>
    </dgm:pt>
    <dgm:pt modelId="{B59DEF47-C8F9-42CE-A151-E3A86B22E0C9}" type="sibTrans" cxnId="{6A9D4873-65F0-4A07-8A1A-498532ACB3D1}">
      <dgm:prSet/>
      <dgm:spPr/>
      <dgm:t>
        <a:bodyPr/>
        <a:lstStyle/>
        <a:p>
          <a:endParaRPr lang="en-US" sz="1800"/>
        </a:p>
      </dgm:t>
    </dgm:pt>
    <dgm:pt modelId="{D325CB53-C292-4C8C-BE18-A9C920DC5BC0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id-ID" sz="1800" dirty="0" smtClean="0"/>
            <a:t>Meningkatkan peran serta masyarakat, khususnya kelompok rentan, dalam  pengelolaan sumber daya dalam rangka mengurangi risiko bencana.</a:t>
          </a:r>
          <a:endParaRPr lang="en-US" sz="1800" dirty="0"/>
        </a:p>
      </dgm:t>
    </dgm:pt>
    <dgm:pt modelId="{F09B3E7A-A665-4453-8606-53CE104AB3A9}" type="parTrans" cxnId="{023DB2BF-E709-4778-B0EC-CBED158A5566}">
      <dgm:prSet/>
      <dgm:spPr/>
      <dgm:t>
        <a:bodyPr/>
        <a:lstStyle/>
        <a:p>
          <a:endParaRPr lang="en-US" sz="1800"/>
        </a:p>
      </dgm:t>
    </dgm:pt>
    <dgm:pt modelId="{7A5E7B4A-D786-4DEF-BB77-4D681ADFAE35}" type="sibTrans" cxnId="{023DB2BF-E709-4778-B0EC-CBED158A5566}">
      <dgm:prSet/>
      <dgm:spPr/>
      <dgm:t>
        <a:bodyPr/>
        <a:lstStyle/>
        <a:p>
          <a:endParaRPr lang="en-US" sz="1800"/>
        </a:p>
      </dgm:t>
    </dgm:pt>
    <dgm:pt modelId="{EC6D6BE9-7FAD-4A42-B33C-DB0B8CA6CCC6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id-ID" sz="1800" dirty="0" smtClean="0"/>
            <a:t>Meningkatkan kapasitas kelembagaan masyarakat dalam pengelolaan sumber daya dan pemeliharaan kearifan lokal bagi pengurangan risiko bencana.</a:t>
          </a:r>
          <a:endParaRPr lang="en-US" sz="1800" dirty="0"/>
        </a:p>
      </dgm:t>
    </dgm:pt>
    <dgm:pt modelId="{59C22000-7E43-4699-B524-34B270924ED2}" type="parTrans" cxnId="{64D4F892-F834-4217-8553-92E52B4804B1}">
      <dgm:prSet/>
      <dgm:spPr/>
      <dgm:t>
        <a:bodyPr/>
        <a:lstStyle/>
        <a:p>
          <a:endParaRPr lang="en-US" sz="1800"/>
        </a:p>
      </dgm:t>
    </dgm:pt>
    <dgm:pt modelId="{01360312-07FB-459A-90EE-A8B75430CBF9}" type="sibTrans" cxnId="{64D4F892-F834-4217-8553-92E52B4804B1}">
      <dgm:prSet/>
      <dgm:spPr/>
      <dgm:t>
        <a:bodyPr/>
        <a:lstStyle/>
        <a:p>
          <a:endParaRPr lang="en-US" sz="1800"/>
        </a:p>
      </dgm:t>
    </dgm:pt>
    <dgm:pt modelId="{0A7382E9-179A-447A-9CEC-041C562F36A5}">
      <dgm:prSet phldrT="[Text]" custT="1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id-ID" sz="1800" dirty="0" smtClean="0"/>
            <a:t>Meningkatkan kapasitas pemerintah dalam memberikan dukungan sumber daya dan teknis bagi pengurangan risiko bencana.</a:t>
          </a:r>
          <a:endParaRPr lang="en-US" sz="1800" dirty="0"/>
        </a:p>
      </dgm:t>
    </dgm:pt>
    <dgm:pt modelId="{B0D4513C-244E-4F85-99EB-7EE7DF2EE17A}" type="parTrans" cxnId="{30F7F8C0-8588-46B3-87D3-E228F13E5B0B}">
      <dgm:prSet/>
      <dgm:spPr/>
      <dgm:t>
        <a:bodyPr/>
        <a:lstStyle/>
        <a:p>
          <a:endParaRPr lang="en-US" sz="1800"/>
        </a:p>
      </dgm:t>
    </dgm:pt>
    <dgm:pt modelId="{AC1FB201-099E-47E3-99BC-B5EB859B5574}" type="sibTrans" cxnId="{30F7F8C0-8588-46B3-87D3-E228F13E5B0B}">
      <dgm:prSet/>
      <dgm:spPr/>
      <dgm:t>
        <a:bodyPr/>
        <a:lstStyle/>
        <a:p>
          <a:endParaRPr lang="en-US" sz="1800"/>
        </a:p>
      </dgm:t>
    </dgm:pt>
    <dgm:pt modelId="{6D64C55C-4288-45B0-ABFC-98475E882782}">
      <dgm:prSet phldrT="[Text]" custT="1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id-ID" sz="1800" dirty="0" smtClean="0"/>
            <a:t>Meningkatkan kerjasama antara para pemangku kepentingan dalam PRB, pihak pemerintah daerah, sektor swasta, perguruan tinggi, LSM, organisasi masyarakat dan kelompok-kelompok lainnya yang peduli.</a:t>
          </a:r>
          <a:endParaRPr lang="en-US" sz="1800" dirty="0"/>
        </a:p>
      </dgm:t>
    </dgm:pt>
    <dgm:pt modelId="{19B421CC-EFB8-4DAF-8492-A7F55D3442D2}" type="parTrans" cxnId="{6D4553D2-C35A-41E2-ACED-C725159AAE06}">
      <dgm:prSet/>
      <dgm:spPr/>
      <dgm:t>
        <a:bodyPr/>
        <a:lstStyle/>
        <a:p>
          <a:endParaRPr lang="id-ID" sz="1800"/>
        </a:p>
      </dgm:t>
    </dgm:pt>
    <dgm:pt modelId="{92395101-934F-434B-8E2A-0671E0103C37}" type="sibTrans" cxnId="{6D4553D2-C35A-41E2-ACED-C725159AAE06}">
      <dgm:prSet/>
      <dgm:spPr/>
      <dgm:t>
        <a:bodyPr/>
        <a:lstStyle/>
        <a:p>
          <a:endParaRPr lang="id-ID" sz="1800"/>
        </a:p>
      </dgm:t>
    </dgm:pt>
    <dgm:pt modelId="{02B7C13A-1E7C-4617-83C5-9C953C353850}" type="pres">
      <dgm:prSet presAssocID="{9E70013C-0CDD-48C2-9EED-04D70EB35EA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72AD52-7482-4A9C-B455-944B13EE0D0C}" type="pres">
      <dgm:prSet presAssocID="{511CEB2A-BB4F-463C-83CE-D7D12EF25163}" presName="parentLin" presStyleCnt="0"/>
      <dgm:spPr/>
    </dgm:pt>
    <dgm:pt modelId="{519DACF4-B94E-4C6B-8A25-35E4F316F11B}" type="pres">
      <dgm:prSet presAssocID="{511CEB2A-BB4F-463C-83CE-D7D12EF25163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00D2094C-F6D0-4416-BE6B-B8A4800F608B}" type="pres">
      <dgm:prSet presAssocID="{511CEB2A-BB4F-463C-83CE-D7D12EF25163}" presName="parentText" presStyleLbl="node1" presStyleIdx="0" presStyleCnt="5" custScaleX="129060" custScaleY="1686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81DE2-035C-4138-AE76-5D3230A4EC1A}" type="pres">
      <dgm:prSet presAssocID="{511CEB2A-BB4F-463C-83CE-D7D12EF25163}" presName="negativeSpace" presStyleCnt="0"/>
      <dgm:spPr/>
    </dgm:pt>
    <dgm:pt modelId="{479E5F46-7AE7-4732-955A-8908E752AD21}" type="pres">
      <dgm:prSet presAssocID="{511CEB2A-BB4F-463C-83CE-D7D12EF25163}" presName="childText" presStyleLbl="conFgAcc1" presStyleIdx="0" presStyleCnt="5" custScaleX="98245" custScaleY="110459">
        <dgm:presLayoutVars>
          <dgm:bulletEnabled val="1"/>
        </dgm:presLayoutVars>
      </dgm:prSet>
      <dgm:spPr/>
    </dgm:pt>
    <dgm:pt modelId="{EF818A89-7F62-404A-A59C-C0376A316C08}" type="pres">
      <dgm:prSet presAssocID="{B59DEF47-C8F9-42CE-A151-E3A86B22E0C9}" presName="spaceBetweenRectangles" presStyleCnt="0"/>
      <dgm:spPr/>
    </dgm:pt>
    <dgm:pt modelId="{31B8BD1A-2E8A-45EE-A321-4A943A29C1E9}" type="pres">
      <dgm:prSet presAssocID="{D325CB53-C292-4C8C-BE18-A9C920DC5BC0}" presName="parentLin" presStyleCnt="0"/>
      <dgm:spPr/>
    </dgm:pt>
    <dgm:pt modelId="{AEC00FE4-FE0C-4D66-A110-7D09D2326254}" type="pres">
      <dgm:prSet presAssocID="{D325CB53-C292-4C8C-BE18-A9C920DC5BC0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0EF0BCE7-7FB1-456F-8B7C-F60083ADC29E}" type="pres">
      <dgm:prSet presAssocID="{D325CB53-C292-4C8C-BE18-A9C920DC5BC0}" presName="parentText" presStyleLbl="node1" presStyleIdx="1" presStyleCnt="5" custScaleX="128735" custScaleY="1750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3280B-96E4-420A-B1D7-EB441DBD9DA7}" type="pres">
      <dgm:prSet presAssocID="{D325CB53-C292-4C8C-BE18-A9C920DC5BC0}" presName="negativeSpace" presStyleCnt="0"/>
      <dgm:spPr/>
    </dgm:pt>
    <dgm:pt modelId="{F39FB1C6-6368-4B02-912A-F325F531D664}" type="pres">
      <dgm:prSet presAssocID="{D325CB53-C292-4C8C-BE18-A9C920DC5BC0}" presName="childText" presStyleLbl="conFgAcc1" presStyleIdx="1" presStyleCnt="5" custLinFactNeighborX="170" custLinFactNeighborY="38316">
        <dgm:presLayoutVars>
          <dgm:bulletEnabled val="1"/>
        </dgm:presLayoutVars>
      </dgm:prSet>
      <dgm:spPr/>
    </dgm:pt>
    <dgm:pt modelId="{36D11E74-C6A2-4239-93B0-DDBBD2E4BB3B}" type="pres">
      <dgm:prSet presAssocID="{7A5E7B4A-D786-4DEF-BB77-4D681ADFAE35}" presName="spaceBetweenRectangles" presStyleCnt="0"/>
      <dgm:spPr/>
    </dgm:pt>
    <dgm:pt modelId="{F46C71ED-3FED-457A-9A72-23FD50F82D70}" type="pres">
      <dgm:prSet presAssocID="{EC6D6BE9-7FAD-4A42-B33C-DB0B8CA6CCC6}" presName="parentLin" presStyleCnt="0"/>
      <dgm:spPr/>
    </dgm:pt>
    <dgm:pt modelId="{0F4ED36C-B49B-4C2E-96DB-BF7322FE2C0E}" type="pres">
      <dgm:prSet presAssocID="{EC6D6BE9-7FAD-4A42-B33C-DB0B8CA6CCC6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89CB0095-7F40-4416-8005-DD0698B8B785}" type="pres">
      <dgm:prSet presAssocID="{EC6D6BE9-7FAD-4A42-B33C-DB0B8CA6CCC6}" presName="parentText" presStyleLbl="node1" presStyleIdx="2" presStyleCnt="5" custScaleX="129239" custScaleY="2059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7967C1-F9E9-4DAB-9AFC-6EE9A96E5CE9}" type="pres">
      <dgm:prSet presAssocID="{EC6D6BE9-7FAD-4A42-B33C-DB0B8CA6CCC6}" presName="negativeSpace" presStyleCnt="0"/>
      <dgm:spPr/>
    </dgm:pt>
    <dgm:pt modelId="{F49EED3D-C5B1-4F4A-BB64-D760FFF9415B}" type="pres">
      <dgm:prSet presAssocID="{EC6D6BE9-7FAD-4A42-B33C-DB0B8CA6CCC6}" presName="childText" presStyleLbl="conFgAcc1" presStyleIdx="2" presStyleCnt="5">
        <dgm:presLayoutVars>
          <dgm:bulletEnabled val="1"/>
        </dgm:presLayoutVars>
      </dgm:prSet>
      <dgm:spPr/>
    </dgm:pt>
    <dgm:pt modelId="{B6A57F05-2860-4219-8ABB-3605A593D214}" type="pres">
      <dgm:prSet presAssocID="{01360312-07FB-459A-90EE-A8B75430CBF9}" presName="spaceBetweenRectangles" presStyleCnt="0"/>
      <dgm:spPr/>
    </dgm:pt>
    <dgm:pt modelId="{215CF12B-792A-48C4-874B-A40290F59F7B}" type="pres">
      <dgm:prSet presAssocID="{0A7382E9-179A-447A-9CEC-041C562F36A5}" presName="parentLin" presStyleCnt="0"/>
      <dgm:spPr/>
    </dgm:pt>
    <dgm:pt modelId="{7BAE3D58-F584-4147-A15B-47ECAB94DA0A}" type="pres">
      <dgm:prSet presAssocID="{0A7382E9-179A-447A-9CEC-041C562F36A5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52449B24-39AE-4F9C-BC87-98270D290526}" type="pres">
      <dgm:prSet presAssocID="{0A7382E9-179A-447A-9CEC-041C562F36A5}" presName="parentText" presStyleLbl="node1" presStyleIdx="3" presStyleCnt="5" custScaleX="129060" custScaleY="18299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B9F517-7BE9-4E2B-B7ED-4EDB7D0EA8B2}" type="pres">
      <dgm:prSet presAssocID="{0A7382E9-179A-447A-9CEC-041C562F36A5}" presName="negativeSpace" presStyleCnt="0"/>
      <dgm:spPr/>
    </dgm:pt>
    <dgm:pt modelId="{1044D92A-E2E5-4BBD-BCF9-DC9B596718BF}" type="pres">
      <dgm:prSet presAssocID="{0A7382E9-179A-447A-9CEC-041C562F36A5}" presName="childText" presStyleLbl="conFgAcc1" presStyleIdx="3" presStyleCnt="5">
        <dgm:presLayoutVars>
          <dgm:bulletEnabled val="1"/>
        </dgm:presLayoutVars>
      </dgm:prSet>
      <dgm:spPr/>
    </dgm:pt>
    <dgm:pt modelId="{3C38726A-18CA-4592-87C6-58AC23311449}" type="pres">
      <dgm:prSet presAssocID="{AC1FB201-099E-47E3-99BC-B5EB859B5574}" presName="spaceBetweenRectangles" presStyleCnt="0"/>
      <dgm:spPr/>
    </dgm:pt>
    <dgm:pt modelId="{BBAF0A70-5393-46EE-AF78-6BF61ADB16B3}" type="pres">
      <dgm:prSet presAssocID="{6D64C55C-4288-45B0-ABFC-98475E882782}" presName="parentLin" presStyleCnt="0"/>
      <dgm:spPr/>
    </dgm:pt>
    <dgm:pt modelId="{A83CF92A-E2CF-4077-BDC3-1E8CC6AB4D14}" type="pres">
      <dgm:prSet presAssocID="{6D64C55C-4288-45B0-ABFC-98475E882782}" presName="parentLeftMargin" presStyleLbl="node1" presStyleIdx="3" presStyleCnt="5" custScaleX="129060" custScaleY="480489"/>
      <dgm:spPr/>
      <dgm:t>
        <a:bodyPr/>
        <a:lstStyle/>
        <a:p>
          <a:endParaRPr lang="id-ID"/>
        </a:p>
      </dgm:t>
    </dgm:pt>
    <dgm:pt modelId="{472181DE-CCFC-4FC0-83B7-7F2E3A6CAEA4}" type="pres">
      <dgm:prSet presAssocID="{6D64C55C-4288-45B0-ABFC-98475E882782}" presName="parentText" presStyleLbl="node1" presStyleIdx="4" presStyleCnt="5" custScaleX="128220" custScaleY="253424" custLinFactNeighborX="-24848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3BDD264-C0F8-4CA1-BC75-B690C26784AA}" type="pres">
      <dgm:prSet presAssocID="{6D64C55C-4288-45B0-ABFC-98475E882782}" presName="negativeSpace" presStyleCnt="0"/>
      <dgm:spPr/>
    </dgm:pt>
    <dgm:pt modelId="{347AE54F-35C6-4C7B-B63D-A275A04F3634}" type="pres">
      <dgm:prSet presAssocID="{6D64C55C-4288-45B0-ABFC-98475E882782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4D4F892-F834-4217-8553-92E52B4804B1}" srcId="{9E70013C-0CDD-48C2-9EED-04D70EB35EAA}" destId="{EC6D6BE9-7FAD-4A42-B33C-DB0B8CA6CCC6}" srcOrd="2" destOrd="0" parTransId="{59C22000-7E43-4699-B524-34B270924ED2}" sibTransId="{01360312-07FB-459A-90EE-A8B75430CBF9}"/>
    <dgm:cxn modelId="{6D4553D2-C35A-41E2-ACED-C725159AAE06}" srcId="{9E70013C-0CDD-48C2-9EED-04D70EB35EAA}" destId="{6D64C55C-4288-45B0-ABFC-98475E882782}" srcOrd="4" destOrd="0" parTransId="{19B421CC-EFB8-4DAF-8492-A7F55D3442D2}" sibTransId="{92395101-934F-434B-8E2A-0671E0103C37}"/>
    <dgm:cxn modelId="{9A408F5A-EB18-48AA-AC8F-4E098F4F00A7}" type="presOf" srcId="{511CEB2A-BB4F-463C-83CE-D7D12EF25163}" destId="{00D2094C-F6D0-4416-BE6B-B8A4800F608B}" srcOrd="1" destOrd="0" presId="urn:microsoft.com/office/officeart/2005/8/layout/list1"/>
    <dgm:cxn modelId="{30F7F8C0-8588-46B3-87D3-E228F13E5B0B}" srcId="{9E70013C-0CDD-48C2-9EED-04D70EB35EAA}" destId="{0A7382E9-179A-447A-9CEC-041C562F36A5}" srcOrd="3" destOrd="0" parTransId="{B0D4513C-244E-4F85-99EB-7EE7DF2EE17A}" sibTransId="{AC1FB201-099E-47E3-99BC-B5EB859B5574}"/>
    <dgm:cxn modelId="{4BC2C38A-D1F7-4A66-9EE2-01FE35E08CE6}" type="presOf" srcId="{0A7382E9-179A-447A-9CEC-041C562F36A5}" destId="{7BAE3D58-F584-4147-A15B-47ECAB94DA0A}" srcOrd="0" destOrd="0" presId="urn:microsoft.com/office/officeart/2005/8/layout/list1"/>
    <dgm:cxn modelId="{AD208B52-E90D-4ED4-B190-F21C4EA7FAC7}" type="presOf" srcId="{D325CB53-C292-4C8C-BE18-A9C920DC5BC0}" destId="{AEC00FE4-FE0C-4D66-A110-7D09D2326254}" srcOrd="0" destOrd="0" presId="urn:microsoft.com/office/officeart/2005/8/layout/list1"/>
    <dgm:cxn modelId="{4532E053-E10F-487E-805B-592AD7928718}" type="presOf" srcId="{0A7382E9-179A-447A-9CEC-041C562F36A5}" destId="{52449B24-39AE-4F9C-BC87-98270D290526}" srcOrd="1" destOrd="0" presId="urn:microsoft.com/office/officeart/2005/8/layout/list1"/>
    <dgm:cxn modelId="{2EE27D9F-C78F-4A7A-8795-4A9A5531C28C}" type="presOf" srcId="{6D64C55C-4288-45B0-ABFC-98475E882782}" destId="{472181DE-CCFC-4FC0-83B7-7F2E3A6CAEA4}" srcOrd="1" destOrd="0" presId="urn:microsoft.com/office/officeart/2005/8/layout/list1"/>
    <dgm:cxn modelId="{DAE920E0-75FA-4879-84F7-A1D3BC277277}" type="presOf" srcId="{EC6D6BE9-7FAD-4A42-B33C-DB0B8CA6CCC6}" destId="{89CB0095-7F40-4416-8005-DD0698B8B785}" srcOrd="1" destOrd="0" presId="urn:microsoft.com/office/officeart/2005/8/layout/list1"/>
    <dgm:cxn modelId="{023DB2BF-E709-4778-B0EC-CBED158A5566}" srcId="{9E70013C-0CDD-48C2-9EED-04D70EB35EAA}" destId="{D325CB53-C292-4C8C-BE18-A9C920DC5BC0}" srcOrd="1" destOrd="0" parTransId="{F09B3E7A-A665-4453-8606-53CE104AB3A9}" sibTransId="{7A5E7B4A-D786-4DEF-BB77-4D681ADFAE35}"/>
    <dgm:cxn modelId="{6A9D4873-65F0-4A07-8A1A-498532ACB3D1}" srcId="{9E70013C-0CDD-48C2-9EED-04D70EB35EAA}" destId="{511CEB2A-BB4F-463C-83CE-D7D12EF25163}" srcOrd="0" destOrd="0" parTransId="{EB8EACB0-F57D-47D9-A5D3-B369C06D92F9}" sibTransId="{B59DEF47-C8F9-42CE-A151-E3A86B22E0C9}"/>
    <dgm:cxn modelId="{D73E7A21-A06E-4AE3-A378-ABE7A6B6CA37}" type="presOf" srcId="{511CEB2A-BB4F-463C-83CE-D7D12EF25163}" destId="{519DACF4-B94E-4C6B-8A25-35E4F316F11B}" srcOrd="0" destOrd="0" presId="urn:microsoft.com/office/officeart/2005/8/layout/list1"/>
    <dgm:cxn modelId="{BB22727B-A664-4479-8451-5F52DBE835B0}" type="presOf" srcId="{D325CB53-C292-4C8C-BE18-A9C920DC5BC0}" destId="{0EF0BCE7-7FB1-456F-8B7C-F60083ADC29E}" srcOrd="1" destOrd="0" presId="urn:microsoft.com/office/officeart/2005/8/layout/list1"/>
    <dgm:cxn modelId="{E0A1CEB6-56D3-40AB-A249-FCDB895A0231}" type="presOf" srcId="{EC6D6BE9-7FAD-4A42-B33C-DB0B8CA6CCC6}" destId="{0F4ED36C-B49B-4C2E-96DB-BF7322FE2C0E}" srcOrd="0" destOrd="0" presId="urn:microsoft.com/office/officeart/2005/8/layout/list1"/>
    <dgm:cxn modelId="{D7DD9075-36F1-4953-916C-67A74261932F}" type="presOf" srcId="{9E70013C-0CDD-48C2-9EED-04D70EB35EAA}" destId="{02B7C13A-1E7C-4617-83C5-9C953C353850}" srcOrd="0" destOrd="0" presId="urn:microsoft.com/office/officeart/2005/8/layout/list1"/>
    <dgm:cxn modelId="{09DC30A9-68F3-47EB-8DB9-3E37DA669033}" type="presOf" srcId="{6D64C55C-4288-45B0-ABFC-98475E882782}" destId="{A83CF92A-E2CF-4077-BDC3-1E8CC6AB4D14}" srcOrd="0" destOrd="0" presId="urn:microsoft.com/office/officeart/2005/8/layout/list1"/>
    <dgm:cxn modelId="{A64AA88F-0890-4B6D-8627-6760FAC17E0F}" type="presParOf" srcId="{02B7C13A-1E7C-4617-83C5-9C953C353850}" destId="{4C72AD52-7482-4A9C-B455-944B13EE0D0C}" srcOrd="0" destOrd="0" presId="urn:microsoft.com/office/officeart/2005/8/layout/list1"/>
    <dgm:cxn modelId="{B60EA057-4383-416C-9275-B198F2EA67FA}" type="presParOf" srcId="{4C72AD52-7482-4A9C-B455-944B13EE0D0C}" destId="{519DACF4-B94E-4C6B-8A25-35E4F316F11B}" srcOrd="0" destOrd="0" presId="urn:microsoft.com/office/officeart/2005/8/layout/list1"/>
    <dgm:cxn modelId="{D232F91A-7912-48C7-A1B0-8F0C16B225D6}" type="presParOf" srcId="{4C72AD52-7482-4A9C-B455-944B13EE0D0C}" destId="{00D2094C-F6D0-4416-BE6B-B8A4800F608B}" srcOrd="1" destOrd="0" presId="urn:microsoft.com/office/officeart/2005/8/layout/list1"/>
    <dgm:cxn modelId="{B2EC1791-FF91-4FE8-B69B-4AD3A24FC8A7}" type="presParOf" srcId="{02B7C13A-1E7C-4617-83C5-9C953C353850}" destId="{9A081DE2-035C-4138-AE76-5D3230A4EC1A}" srcOrd="1" destOrd="0" presId="urn:microsoft.com/office/officeart/2005/8/layout/list1"/>
    <dgm:cxn modelId="{150B06B4-F98D-496F-B9C0-8CFE78A88F46}" type="presParOf" srcId="{02B7C13A-1E7C-4617-83C5-9C953C353850}" destId="{479E5F46-7AE7-4732-955A-8908E752AD21}" srcOrd="2" destOrd="0" presId="urn:microsoft.com/office/officeart/2005/8/layout/list1"/>
    <dgm:cxn modelId="{B6BAACA3-5082-4671-9617-4A2358BDCE71}" type="presParOf" srcId="{02B7C13A-1E7C-4617-83C5-9C953C353850}" destId="{EF818A89-7F62-404A-A59C-C0376A316C08}" srcOrd="3" destOrd="0" presId="urn:microsoft.com/office/officeart/2005/8/layout/list1"/>
    <dgm:cxn modelId="{11ABF772-896E-4A3A-8167-58D24B6095C2}" type="presParOf" srcId="{02B7C13A-1E7C-4617-83C5-9C953C353850}" destId="{31B8BD1A-2E8A-45EE-A321-4A943A29C1E9}" srcOrd="4" destOrd="0" presId="urn:microsoft.com/office/officeart/2005/8/layout/list1"/>
    <dgm:cxn modelId="{E101E25A-1DE0-4433-A251-A1F1489E0C51}" type="presParOf" srcId="{31B8BD1A-2E8A-45EE-A321-4A943A29C1E9}" destId="{AEC00FE4-FE0C-4D66-A110-7D09D2326254}" srcOrd="0" destOrd="0" presId="urn:microsoft.com/office/officeart/2005/8/layout/list1"/>
    <dgm:cxn modelId="{99710B19-B00B-4BCE-8F35-F45DD138B020}" type="presParOf" srcId="{31B8BD1A-2E8A-45EE-A321-4A943A29C1E9}" destId="{0EF0BCE7-7FB1-456F-8B7C-F60083ADC29E}" srcOrd="1" destOrd="0" presId="urn:microsoft.com/office/officeart/2005/8/layout/list1"/>
    <dgm:cxn modelId="{01C09503-F448-4DAB-85D1-45FA061178F8}" type="presParOf" srcId="{02B7C13A-1E7C-4617-83C5-9C953C353850}" destId="{4DC3280B-96E4-420A-B1D7-EB441DBD9DA7}" srcOrd="5" destOrd="0" presId="urn:microsoft.com/office/officeart/2005/8/layout/list1"/>
    <dgm:cxn modelId="{C2B779FA-1FC2-4556-B366-646EA4DDC6F1}" type="presParOf" srcId="{02B7C13A-1E7C-4617-83C5-9C953C353850}" destId="{F39FB1C6-6368-4B02-912A-F325F531D664}" srcOrd="6" destOrd="0" presId="urn:microsoft.com/office/officeart/2005/8/layout/list1"/>
    <dgm:cxn modelId="{2548C5A0-BD9D-4879-B89B-D4A397C7B5B5}" type="presParOf" srcId="{02B7C13A-1E7C-4617-83C5-9C953C353850}" destId="{36D11E74-C6A2-4239-93B0-DDBBD2E4BB3B}" srcOrd="7" destOrd="0" presId="urn:microsoft.com/office/officeart/2005/8/layout/list1"/>
    <dgm:cxn modelId="{8DAD9736-5DB9-4F24-AB5B-6AACD11F3612}" type="presParOf" srcId="{02B7C13A-1E7C-4617-83C5-9C953C353850}" destId="{F46C71ED-3FED-457A-9A72-23FD50F82D70}" srcOrd="8" destOrd="0" presId="urn:microsoft.com/office/officeart/2005/8/layout/list1"/>
    <dgm:cxn modelId="{1240C278-FE68-413C-887A-EB3E26E1C54D}" type="presParOf" srcId="{F46C71ED-3FED-457A-9A72-23FD50F82D70}" destId="{0F4ED36C-B49B-4C2E-96DB-BF7322FE2C0E}" srcOrd="0" destOrd="0" presId="urn:microsoft.com/office/officeart/2005/8/layout/list1"/>
    <dgm:cxn modelId="{5A8AE971-6782-4C9F-883B-AD40F7ABEFDB}" type="presParOf" srcId="{F46C71ED-3FED-457A-9A72-23FD50F82D70}" destId="{89CB0095-7F40-4416-8005-DD0698B8B785}" srcOrd="1" destOrd="0" presId="urn:microsoft.com/office/officeart/2005/8/layout/list1"/>
    <dgm:cxn modelId="{1817C339-F98F-4A95-9764-48281F9C8AA3}" type="presParOf" srcId="{02B7C13A-1E7C-4617-83C5-9C953C353850}" destId="{157967C1-F9E9-4DAB-9AFC-6EE9A96E5CE9}" srcOrd="9" destOrd="0" presId="urn:microsoft.com/office/officeart/2005/8/layout/list1"/>
    <dgm:cxn modelId="{FCF5B180-5C11-4B57-BCDF-2E3C8211D7CF}" type="presParOf" srcId="{02B7C13A-1E7C-4617-83C5-9C953C353850}" destId="{F49EED3D-C5B1-4F4A-BB64-D760FFF9415B}" srcOrd="10" destOrd="0" presId="urn:microsoft.com/office/officeart/2005/8/layout/list1"/>
    <dgm:cxn modelId="{241D4926-F30A-459D-84BF-9DA483A830A8}" type="presParOf" srcId="{02B7C13A-1E7C-4617-83C5-9C953C353850}" destId="{B6A57F05-2860-4219-8ABB-3605A593D214}" srcOrd="11" destOrd="0" presId="urn:microsoft.com/office/officeart/2005/8/layout/list1"/>
    <dgm:cxn modelId="{AC22D259-8684-467B-AF62-8E23883DD7DC}" type="presParOf" srcId="{02B7C13A-1E7C-4617-83C5-9C953C353850}" destId="{215CF12B-792A-48C4-874B-A40290F59F7B}" srcOrd="12" destOrd="0" presId="urn:microsoft.com/office/officeart/2005/8/layout/list1"/>
    <dgm:cxn modelId="{9B298DF8-E451-4604-907B-10FE2173BC93}" type="presParOf" srcId="{215CF12B-792A-48C4-874B-A40290F59F7B}" destId="{7BAE3D58-F584-4147-A15B-47ECAB94DA0A}" srcOrd="0" destOrd="0" presId="urn:microsoft.com/office/officeart/2005/8/layout/list1"/>
    <dgm:cxn modelId="{CD29D154-3DD6-4BBC-A26D-1605E28FE738}" type="presParOf" srcId="{215CF12B-792A-48C4-874B-A40290F59F7B}" destId="{52449B24-39AE-4F9C-BC87-98270D290526}" srcOrd="1" destOrd="0" presId="urn:microsoft.com/office/officeart/2005/8/layout/list1"/>
    <dgm:cxn modelId="{2FFC2E56-2A4B-4B9E-861C-4C8A65A99CDC}" type="presParOf" srcId="{02B7C13A-1E7C-4617-83C5-9C953C353850}" destId="{5AB9F517-7BE9-4E2B-B7ED-4EDB7D0EA8B2}" srcOrd="13" destOrd="0" presId="urn:microsoft.com/office/officeart/2005/8/layout/list1"/>
    <dgm:cxn modelId="{70A6FF54-2D24-4458-89D9-16C760234EB6}" type="presParOf" srcId="{02B7C13A-1E7C-4617-83C5-9C953C353850}" destId="{1044D92A-E2E5-4BBD-BCF9-DC9B596718BF}" srcOrd="14" destOrd="0" presId="urn:microsoft.com/office/officeart/2005/8/layout/list1"/>
    <dgm:cxn modelId="{B7BD1B5A-B0A5-4709-96CA-6E8A09B34E2A}" type="presParOf" srcId="{02B7C13A-1E7C-4617-83C5-9C953C353850}" destId="{3C38726A-18CA-4592-87C6-58AC23311449}" srcOrd="15" destOrd="0" presId="urn:microsoft.com/office/officeart/2005/8/layout/list1"/>
    <dgm:cxn modelId="{C34581E3-297A-438E-A8BB-341F59F65B9B}" type="presParOf" srcId="{02B7C13A-1E7C-4617-83C5-9C953C353850}" destId="{BBAF0A70-5393-46EE-AF78-6BF61ADB16B3}" srcOrd="16" destOrd="0" presId="urn:microsoft.com/office/officeart/2005/8/layout/list1"/>
    <dgm:cxn modelId="{E676E85B-7E6E-40F3-A3E0-B700B1D573E1}" type="presParOf" srcId="{BBAF0A70-5393-46EE-AF78-6BF61ADB16B3}" destId="{A83CF92A-E2CF-4077-BDC3-1E8CC6AB4D14}" srcOrd="0" destOrd="0" presId="urn:microsoft.com/office/officeart/2005/8/layout/list1"/>
    <dgm:cxn modelId="{58C10F29-7F38-4E2A-9DB7-FEEDA4D907C2}" type="presParOf" srcId="{BBAF0A70-5393-46EE-AF78-6BF61ADB16B3}" destId="{472181DE-CCFC-4FC0-83B7-7F2E3A6CAEA4}" srcOrd="1" destOrd="0" presId="urn:microsoft.com/office/officeart/2005/8/layout/list1"/>
    <dgm:cxn modelId="{4946D375-05AC-4D08-808A-AE33FFD92623}" type="presParOf" srcId="{02B7C13A-1E7C-4617-83C5-9C953C353850}" destId="{93BDD264-C0F8-4CA1-BC75-B690C26784AA}" srcOrd="17" destOrd="0" presId="urn:microsoft.com/office/officeart/2005/8/layout/list1"/>
    <dgm:cxn modelId="{6F1D9EE1-A227-4FAA-A515-A19684246464}" type="presParOf" srcId="{02B7C13A-1E7C-4617-83C5-9C953C353850}" destId="{347AE54F-35C6-4C7B-B63D-A275A04F3634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9E5F46-7AE7-4732-955A-8908E752AD21}">
      <dsp:nvSpPr>
        <dsp:cNvPr id="0" name=""/>
        <dsp:cNvSpPr/>
      </dsp:nvSpPr>
      <dsp:spPr>
        <a:xfrm>
          <a:off x="0" y="566716"/>
          <a:ext cx="8432847" cy="3618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D2094C-F6D0-4416-BE6B-B8A4800F608B}">
      <dsp:nvSpPr>
        <dsp:cNvPr id="0" name=""/>
        <dsp:cNvSpPr/>
      </dsp:nvSpPr>
      <dsp:spPr>
        <a:xfrm>
          <a:off x="429174" y="111389"/>
          <a:ext cx="7754494" cy="647207"/>
        </a:xfrm>
        <a:prstGeom prst="roundRect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105" tIns="0" rIns="2271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Melindungi masyarakat yang tinggal di kawasan rawan bahaya dari dampak-dampak merugikan bencana.</a:t>
          </a:r>
          <a:endParaRPr lang="en-US" sz="1800" kern="1200" dirty="0"/>
        </a:p>
      </dsp:txBody>
      <dsp:txXfrm>
        <a:off x="429174" y="111389"/>
        <a:ext cx="7754494" cy="647207"/>
      </dsp:txXfrm>
    </dsp:sp>
    <dsp:sp modelId="{F39FB1C6-6368-4B02-912A-F325F531D664}">
      <dsp:nvSpPr>
        <dsp:cNvPr id="0" name=""/>
        <dsp:cNvSpPr/>
      </dsp:nvSpPr>
      <dsp:spPr>
        <a:xfrm>
          <a:off x="0" y="1505462"/>
          <a:ext cx="858348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0BCE7-7FB1-456F-8B7C-F60083ADC29E}">
      <dsp:nvSpPr>
        <dsp:cNvPr id="0" name=""/>
        <dsp:cNvSpPr/>
      </dsp:nvSpPr>
      <dsp:spPr>
        <a:xfrm>
          <a:off x="429174" y="998780"/>
          <a:ext cx="7734967" cy="671664"/>
        </a:xfrm>
        <a:prstGeom prst="roundRect">
          <a:avLst/>
        </a:prstGeom>
        <a:solidFill>
          <a:schemeClr val="accent1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105" tIns="0" rIns="2271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Meningkatkan peran serta masyarakat, khususnya kelompok rentan, dalam  pengelolaan sumber daya dalam rangka mengurangi risiko bencana.</a:t>
          </a:r>
          <a:endParaRPr lang="en-US" sz="1800" kern="1200" dirty="0"/>
        </a:p>
      </dsp:txBody>
      <dsp:txXfrm>
        <a:off x="429174" y="998780"/>
        <a:ext cx="7734967" cy="671664"/>
      </dsp:txXfrm>
    </dsp:sp>
    <dsp:sp modelId="{F49EED3D-C5B1-4F4A-BB64-D760FFF9415B}">
      <dsp:nvSpPr>
        <dsp:cNvPr id="0" name=""/>
        <dsp:cNvSpPr/>
      </dsp:nvSpPr>
      <dsp:spPr>
        <a:xfrm>
          <a:off x="0" y="2474957"/>
          <a:ext cx="858348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CB0095-7F40-4416-8005-DD0698B8B785}">
      <dsp:nvSpPr>
        <dsp:cNvPr id="0" name=""/>
        <dsp:cNvSpPr/>
      </dsp:nvSpPr>
      <dsp:spPr>
        <a:xfrm>
          <a:off x="429174" y="1876364"/>
          <a:ext cx="7765249" cy="790472"/>
        </a:xfrm>
        <a:prstGeom prst="roundRect">
          <a:avLst/>
        </a:prstGeom>
        <a:solidFill>
          <a:schemeClr val="accent6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105" tIns="0" rIns="2271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Meningkatkan kapasitas kelembagaan masyarakat dalam pengelolaan sumber daya dan pemeliharaan kearifan lokal bagi pengurangan risiko bencana.</a:t>
          </a:r>
          <a:endParaRPr lang="en-US" sz="1800" kern="1200" dirty="0"/>
        </a:p>
      </dsp:txBody>
      <dsp:txXfrm>
        <a:off x="429174" y="1876364"/>
        <a:ext cx="7765249" cy="790472"/>
      </dsp:txXfrm>
    </dsp:sp>
    <dsp:sp modelId="{1044D92A-E2E5-4BBD-BCF9-DC9B596718BF}">
      <dsp:nvSpPr>
        <dsp:cNvPr id="0" name=""/>
        <dsp:cNvSpPr/>
      </dsp:nvSpPr>
      <dsp:spPr>
        <a:xfrm>
          <a:off x="0" y="3383150"/>
          <a:ext cx="858348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449B24-39AE-4F9C-BC87-98270D290526}">
      <dsp:nvSpPr>
        <dsp:cNvPr id="0" name=""/>
        <dsp:cNvSpPr/>
      </dsp:nvSpPr>
      <dsp:spPr>
        <a:xfrm>
          <a:off x="429174" y="2872757"/>
          <a:ext cx="7754494" cy="702273"/>
        </a:xfrm>
        <a:prstGeom prst="roundRect">
          <a:avLst/>
        </a:prstGeom>
        <a:solidFill>
          <a:schemeClr val="tx1">
            <a:lumMod val="95000"/>
            <a:lumOff val="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105" tIns="0" rIns="2271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Meningkatkan kapasitas pemerintah dalam memberikan dukungan sumber daya dan teknis bagi pengurangan risiko bencana.</a:t>
          </a:r>
          <a:endParaRPr lang="en-US" sz="1800" kern="1200" dirty="0"/>
        </a:p>
      </dsp:txBody>
      <dsp:txXfrm>
        <a:off x="429174" y="2872757"/>
        <a:ext cx="7754494" cy="702273"/>
      </dsp:txXfrm>
    </dsp:sp>
    <dsp:sp modelId="{347AE54F-35C6-4C7B-B63D-A275A04F3634}">
      <dsp:nvSpPr>
        <dsp:cNvPr id="0" name=""/>
        <dsp:cNvSpPr/>
      </dsp:nvSpPr>
      <dsp:spPr>
        <a:xfrm>
          <a:off x="0" y="4561610"/>
          <a:ext cx="858348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2181DE-CCFC-4FC0-83B7-7F2E3A6CAEA4}">
      <dsp:nvSpPr>
        <dsp:cNvPr id="0" name=""/>
        <dsp:cNvSpPr/>
      </dsp:nvSpPr>
      <dsp:spPr>
        <a:xfrm>
          <a:off x="447251" y="3780950"/>
          <a:ext cx="7704023" cy="972539"/>
        </a:xfrm>
        <a:prstGeom prst="roundRect">
          <a:avLst/>
        </a:prstGeom>
        <a:solidFill>
          <a:schemeClr val="tx1">
            <a:lumMod val="95000"/>
            <a:lumOff val="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105" tIns="0" rIns="2271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/>
            <a:t>Meningkatkan kerjasama antara para pemangku kepentingan dalam PRB, pihak pemerintah daerah, sektor swasta, perguruan tinggi, LSM, organisasi masyarakat dan kelompok-kelompok lainnya yang peduli.</a:t>
          </a:r>
          <a:endParaRPr lang="en-US" sz="1800" kern="1200" dirty="0"/>
        </a:p>
      </dsp:txBody>
      <dsp:txXfrm>
        <a:off x="447251" y="3780950"/>
        <a:ext cx="7704023" cy="9725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8" y="1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F012CBE5-0FED-46A3-A17B-11249731336A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9073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8" y="10579073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4E6C93BA-3D0A-4707-BBE3-3957D1B0A99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947968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1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98E64F84-286F-46F6-B8BD-1B069C7ED4A3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4538" y="835025"/>
            <a:ext cx="5567362" cy="4176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949" tIns="51974" rIns="103949" bIns="51974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5290503"/>
            <a:ext cx="5642610" cy="5012054"/>
          </a:xfrm>
          <a:prstGeom prst="rect">
            <a:avLst/>
          </a:prstGeom>
        </p:spPr>
        <p:txBody>
          <a:bodyPr vert="horz" lIns="103949" tIns="51974" rIns="103949" bIns="5197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579073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10579073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31F7EED5-1A04-44B8-803C-BF9BC4898833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5392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7EED5-1A04-44B8-803C-BF9BC4898833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4538" y="835025"/>
            <a:ext cx="5567362" cy="41767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A186C-709F-4285-BDC5-FBE00872BCC9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332916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4538" y="835025"/>
            <a:ext cx="5567362" cy="41767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A186C-709F-4285-BDC5-FBE00872BCC9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00517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835025"/>
            <a:ext cx="5567363" cy="4176713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5159" y="5291128"/>
            <a:ext cx="5642946" cy="5011521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835025"/>
            <a:ext cx="5567363" cy="4176713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5159" y="5291128"/>
            <a:ext cx="5642946" cy="5011521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835025"/>
            <a:ext cx="5567363" cy="4176713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5159" y="5291128"/>
            <a:ext cx="5642946" cy="5011521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92EBA-A41D-44CF-9912-9D13BC380D94}" type="datetime1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C7F14-932C-4AAC-A23C-51D32E0A89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92EBA-A41D-44CF-9912-9D13BC380D94}" type="datetime1">
              <a:rPr lang="en-US"/>
              <a:pPr>
                <a:defRPr/>
              </a:pPr>
              <a:t>3/8/2019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C7F14-932C-4AAC-A23C-51D32E0A89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01ADD39-835E-494E-A145-AE38C90544B8}" type="datetimeFigureOut">
              <a:rPr lang="id-ID" smtClean="0"/>
              <a:pPr/>
              <a:t>08/03/2019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15809C2-9AEF-442A-9A67-C891625FF5B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ikk-bpbdmagelang.info/sisterVillage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143000"/>
            <a:ext cx="9144000" cy="80010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lIns="91435" tIns="45718" rIns="91435" bIns="45718" anchor="ctr"/>
          <a:lstStyle/>
          <a:p>
            <a:pPr algn="ctr" defTabSz="914493">
              <a:defRPr/>
            </a:pPr>
            <a:endParaRPr lang="en-GB" b="1" dirty="0">
              <a:solidFill>
                <a:srgbClr val="CCCC00"/>
              </a:solidFill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-742240"/>
            <a:ext cx="8676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u="sng" dirty="0" smtClean="0">
                <a:solidFill>
                  <a:schemeClr val="accent2">
                    <a:lumMod val="75000"/>
                  </a:schemeClr>
                </a:solidFill>
                <a:latin typeface="Bodoni MT Black" panose="02070A03080606020203" pitchFamily="18" charset="0"/>
              </a:rPr>
              <a:t>Penanggulangan Bencana, Struktur, Sistem Komando, dan Monev Tahap Bencana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latin typeface="Bodoni MT Black" panose="02070A03080606020203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762" y="4614992"/>
            <a:ext cx="2814062" cy="19823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1948" y="4623691"/>
            <a:ext cx="2735370" cy="19736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Picture 2" descr="D:\PUSDALOPS\1. DATA BENCANA\ARSIP LAPORAN KEJADIAN BENCANA-fix\2017\4. April\06-04-2017 Longsor di Karangasem, Blongkeng, Ngluwar\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37271"/>
            <a:ext cx="2808312" cy="21446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2238332"/>
            <a:ext cx="2771478" cy="21435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9940" y="2238332"/>
            <a:ext cx="2807378" cy="21435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4643850"/>
            <a:ext cx="2771478" cy="195350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611560" y="1052736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/>
              <a:t>Pertemuan Koordinasi Balai Kesehatan Masyarakat </a:t>
            </a:r>
            <a:br>
              <a:rPr lang="id-ID" sz="2400" dirty="0" smtClean="0"/>
            </a:br>
            <a:r>
              <a:rPr lang="id-ID" sz="2400" dirty="0" smtClean="0"/>
              <a:t>Wilayah Magelang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Kota Mungkid, 11 Maret 2019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xmlns="" val="3083243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712968" cy="5069160"/>
          </a:xfrm>
        </p:spPr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100000"/>
              <a:buAutoNum type="arabicPeriod"/>
            </a:pPr>
            <a:r>
              <a:rPr lang="id-ID" dirty="0" smtClean="0"/>
              <a:t>Pemetaan potensi dan kapasitas desa</a:t>
            </a:r>
            <a:r>
              <a:rPr lang="en-AU" dirty="0" smtClean="0"/>
              <a:t> </a:t>
            </a:r>
            <a:r>
              <a:rPr lang="en-AU" dirty="0" err="1" smtClean="0"/>
              <a:t>seperti</a:t>
            </a:r>
            <a:r>
              <a:rPr lang="en-AU" dirty="0" smtClean="0"/>
              <a:t> </a:t>
            </a:r>
            <a:r>
              <a:rPr lang="en-AU" dirty="0" err="1" smtClean="0"/>
              <a:t>tempat</a:t>
            </a:r>
            <a:r>
              <a:rPr lang="en-AU" dirty="0" smtClean="0"/>
              <a:t> yang </a:t>
            </a:r>
            <a:r>
              <a:rPr lang="en-AU" dirty="0" err="1" smtClean="0"/>
              <a:t>digunakan</a:t>
            </a:r>
            <a:r>
              <a:rPr lang="en-AU" dirty="0" smtClean="0"/>
              <a:t> </a:t>
            </a:r>
            <a:r>
              <a:rPr lang="en-AU" dirty="0" err="1" smtClean="0"/>
              <a:t>sebagai</a:t>
            </a:r>
            <a:r>
              <a:rPr lang="en-AU" dirty="0" smtClean="0"/>
              <a:t> </a:t>
            </a:r>
            <a:r>
              <a:rPr lang="id-ID" dirty="0" smtClean="0"/>
              <a:t>Tempat Evakuasi Akhir</a:t>
            </a:r>
            <a:r>
              <a:rPr lang="en-AU" dirty="0" smtClean="0"/>
              <a:t>, </a:t>
            </a:r>
            <a:r>
              <a:rPr lang="en-AU" dirty="0" err="1" smtClean="0"/>
              <a:t>tempat</a:t>
            </a:r>
            <a:r>
              <a:rPr lang="en-AU" dirty="0" smtClean="0"/>
              <a:t> </a:t>
            </a:r>
            <a:r>
              <a:rPr lang="en-AU" dirty="0" err="1" smtClean="0"/>
              <a:t>ternak</a:t>
            </a:r>
            <a:r>
              <a:rPr lang="en-AU" dirty="0" smtClean="0"/>
              <a:t>, </a:t>
            </a:r>
            <a:r>
              <a:rPr lang="en-AU" dirty="0" err="1" smtClean="0"/>
              <a:t>kendaraan</a:t>
            </a:r>
            <a:r>
              <a:rPr lang="en-AU" dirty="0" smtClean="0"/>
              <a:t>, </a:t>
            </a:r>
            <a:r>
              <a:rPr lang="en-AU" dirty="0" err="1" smtClean="0"/>
              <a:t>alat</a:t>
            </a:r>
            <a:r>
              <a:rPr lang="en-AU" dirty="0" smtClean="0"/>
              <a:t> </a:t>
            </a:r>
            <a:r>
              <a:rPr lang="en-AU" dirty="0" err="1" smtClean="0"/>
              <a:t>komunikasi</a:t>
            </a:r>
            <a:r>
              <a:rPr lang="en-AU" dirty="0" smtClean="0"/>
              <a:t> </a:t>
            </a:r>
            <a:r>
              <a:rPr lang="en-AU" dirty="0" err="1" smtClean="0"/>
              <a:t>serta</a:t>
            </a:r>
            <a:r>
              <a:rPr lang="en-AU" dirty="0" smtClean="0"/>
              <a:t> </a:t>
            </a:r>
            <a:r>
              <a:rPr lang="en-AU" dirty="0" err="1" smtClean="0"/>
              <a:t>klasifikasi</a:t>
            </a:r>
            <a:r>
              <a:rPr lang="en-AU" dirty="0" smtClean="0"/>
              <a:t> </a:t>
            </a:r>
            <a:r>
              <a:rPr lang="en-AU" dirty="0" err="1" smtClean="0"/>
              <a:t>kemampuan</a:t>
            </a:r>
            <a:r>
              <a:rPr lang="en-AU" dirty="0" smtClean="0"/>
              <a:t> </a:t>
            </a:r>
            <a:r>
              <a:rPr lang="en-AU" dirty="0" err="1" smtClean="0"/>
              <a:t>relawan</a:t>
            </a:r>
            <a:r>
              <a:rPr lang="id-ID" dirty="0" smtClean="0"/>
              <a:t>,</a:t>
            </a:r>
            <a:r>
              <a:rPr lang="en-AU" dirty="0" smtClean="0"/>
              <a:t> </a:t>
            </a:r>
            <a:r>
              <a:rPr lang="en-AU" dirty="0" err="1" smtClean="0"/>
              <a:t>dll</a:t>
            </a:r>
            <a:r>
              <a:rPr lang="en-AU" dirty="0" smtClean="0"/>
              <a:t>.</a:t>
            </a:r>
            <a:endParaRPr lang="id-ID" dirty="0" smtClean="0"/>
          </a:p>
          <a:p>
            <a:pPr marL="514350" indent="-514350">
              <a:buClr>
                <a:schemeClr val="tx1"/>
              </a:buClr>
              <a:buSzPct val="100000"/>
              <a:buAutoNum type="arabicPeriod"/>
            </a:pPr>
            <a:r>
              <a:rPr lang="en-AU" dirty="0" err="1" smtClean="0"/>
              <a:t>Aktif</a:t>
            </a:r>
            <a:r>
              <a:rPr lang="en-AU" dirty="0" smtClean="0"/>
              <a:t> </a:t>
            </a:r>
            <a:r>
              <a:rPr lang="id-ID" dirty="0" smtClean="0"/>
              <a:t>membangun komunikasi tiga arah secara berkala</a:t>
            </a:r>
            <a:r>
              <a:rPr lang="en-AU" dirty="0" smtClean="0"/>
              <a:t> (</a:t>
            </a:r>
            <a:r>
              <a:rPr lang="en-AU" dirty="0" err="1" smtClean="0"/>
              <a:t>pemerintah</a:t>
            </a:r>
            <a:r>
              <a:rPr lang="en-AU" dirty="0" smtClean="0"/>
              <a:t>, </a:t>
            </a:r>
            <a:r>
              <a:rPr lang="en-AU" dirty="0" err="1" smtClean="0"/>
              <a:t>desa</a:t>
            </a:r>
            <a:r>
              <a:rPr lang="en-AU" dirty="0" smtClean="0"/>
              <a:t> </a:t>
            </a:r>
            <a:r>
              <a:rPr lang="en-AU" dirty="0" err="1" smtClean="0"/>
              <a:t>saudara</a:t>
            </a:r>
            <a:r>
              <a:rPr lang="id-ID" dirty="0" smtClean="0"/>
              <a:t>,</a:t>
            </a:r>
            <a:r>
              <a:rPr lang="en-AU" dirty="0" smtClean="0"/>
              <a:t> </a:t>
            </a:r>
            <a:r>
              <a:rPr lang="en-AU" dirty="0" err="1" smtClean="0"/>
              <a:t>dan</a:t>
            </a:r>
            <a:r>
              <a:rPr lang="en-AU" dirty="0" smtClean="0"/>
              <a:t> </a:t>
            </a:r>
            <a:r>
              <a:rPr lang="en-AU" dirty="0" err="1" smtClean="0"/>
              <a:t>relawan</a:t>
            </a:r>
            <a:r>
              <a:rPr lang="en-AU" dirty="0" smtClean="0"/>
              <a:t>).</a:t>
            </a:r>
            <a:endParaRPr lang="id-ID" dirty="0" smtClean="0"/>
          </a:p>
          <a:p>
            <a:pPr marL="514350" indent="-514350">
              <a:buClr>
                <a:schemeClr val="tx1"/>
              </a:buClr>
              <a:buSzPct val="100000"/>
              <a:buAutoNum type="arabicPeriod"/>
            </a:pPr>
            <a:r>
              <a:rPr lang="id-ID" dirty="0" smtClean="0"/>
              <a:t>Menyusun Protap</a:t>
            </a:r>
            <a:r>
              <a:rPr lang="en-AU" dirty="0" smtClean="0"/>
              <a:t> </a:t>
            </a:r>
            <a:r>
              <a:rPr lang="en-AU" dirty="0" err="1" smtClean="0"/>
              <a:t>Desa</a:t>
            </a:r>
            <a:r>
              <a:rPr lang="en-AU" dirty="0" smtClean="0"/>
              <a:t> </a:t>
            </a:r>
            <a:r>
              <a:rPr lang="en-AU" dirty="0" err="1" smtClean="0"/>
              <a:t>Penyangga</a:t>
            </a:r>
            <a:r>
              <a:rPr lang="en-AU" dirty="0" smtClean="0"/>
              <a:t>.</a:t>
            </a:r>
            <a:endParaRPr lang="id-ID" dirty="0" smtClean="0"/>
          </a:p>
          <a:p>
            <a:pPr marL="514350" indent="-514350">
              <a:buClr>
                <a:schemeClr val="tx1"/>
              </a:buClr>
              <a:buSzPct val="100000"/>
              <a:buAutoNum type="arabicPeriod"/>
            </a:pPr>
            <a:r>
              <a:rPr lang="id-ID" dirty="0" smtClean="0"/>
              <a:t>Mempersiapkan lapangan</a:t>
            </a:r>
            <a:r>
              <a:rPr lang="en-AU" dirty="0" smtClean="0"/>
              <a:t> </a:t>
            </a:r>
            <a:r>
              <a:rPr lang="en-AU" dirty="0" err="1" smtClean="0"/>
              <a:t>dan</a:t>
            </a:r>
            <a:r>
              <a:rPr lang="en-AU" dirty="0" smtClean="0"/>
              <a:t> </a:t>
            </a:r>
            <a:r>
              <a:rPr lang="en-AU" dirty="0" err="1" smtClean="0"/>
              <a:t>relawan</a:t>
            </a:r>
            <a:r>
              <a:rPr lang="en-AU" dirty="0" smtClean="0"/>
              <a:t> </a:t>
            </a:r>
            <a:r>
              <a:rPr lang="en-AU" dirty="0" err="1" smtClean="0"/>
              <a:t>desa</a:t>
            </a:r>
            <a:r>
              <a:rPr lang="en-AU" dirty="0" smtClean="0"/>
              <a:t>.</a:t>
            </a:r>
            <a:endParaRPr lang="id-ID" dirty="0" smtClean="0"/>
          </a:p>
          <a:p>
            <a:pPr marL="514350" indent="-514350">
              <a:buClr>
                <a:schemeClr val="tx1"/>
              </a:buClr>
              <a:buSzPct val="100000"/>
              <a:buAutoNum type="arabicPeriod"/>
            </a:pPr>
            <a:r>
              <a:rPr lang="id-ID" dirty="0" smtClean="0"/>
              <a:t>Merancang </a:t>
            </a:r>
            <a:r>
              <a:rPr lang="en-AU" dirty="0" err="1" smtClean="0"/>
              <a:t>dan</a:t>
            </a:r>
            <a:r>
              <a:rPr lang="en-AU" dirty="0" smtClean="0"/>
              <a:t> </a:t>
            </a:r>
            <a:r>
              <a:rPr lang="en-AU" dirty="0" err="1" smtClean="0"/>
              <a:t>menerbitkan</a:t>
            </a:r>
            <a:r>
              <a:rPr lang="en-AU" dirty="0" smtClean="0"/>
              <a:t> </a:t>
            </a:r>
            <a:r>
              <a:rPr lang="id-ID" dirty="0" smtClean="0"/>
              <a:t>dokumen </a:t>
            </a:r>
            <a:r>
              <a:rPr lang="en-US" dirty="0" smtClean="0"/>
              <a:t>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id-ID" dirty="0"/>
              <a:t>S</a:t>
            </a:r>
            <a:r>
              <a:rPr lang="en-AU" dirty="0" err="1" smtClean="0"/>
              <a:t>ister</a:t>
            </a:r>
            <a:r>
              <a:rPr lang="en-AU" dirty="0" smtClean="0"/>
              <a:t> </a:t>
            </a:r>
            <a:r>
              <a:rPr lang="id-ID" dirty="0" smtClean="0"/>
              <a:t>V</a:t>
            </a:r>
            <a:r>
              <a:rPr lang="en-AU" dirty="0" err="1" smtClean="0"/>
              <a:t>illage</a:t>
            </a:r>
            <a:r>
              <a:rPr lang="en-AU" dirty="0" smtClean="0"/>
              <a:t>.</a:t>
            </a:r>
            <a:endParaRPr lang="id-ID" dirty="0" smtClean="0"/>
          </a:p>
          <a:p>
            <a:endParaRPr lang="en-AU" dirty="0" smtClean="0"/>
          </a:p>
          <a:p>
            <a:endParaRPr lang="id-ID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612648" y="228600"/>
            <a:ext cx="8153400" cy="6801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d-ID" sz="3200" dirty="0" smtClean="0"/>
              <a:t>KONSEP SISTER VILLAGE</a:t>
            </a:r>
            <a:r>
              <a:rPr lang="en-US" sz="3200" dirty="0" smtClean="0"/>
              <a:t> </a:t>
            </a:r>
            <a:r>
              <a:rPr lang="id-ID" sz="3200" dirty="0" smtClean="0"/>
              <a:t>(DESA BERSAUDARA)</a:t>
            </a:r>
            <a:endParaRPr kumimoji="0" lang="id-ID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75397"/>
              </p:ext>
            </p:extLst>
          </p:nvPr>
        </p:nvGraphicFramePr>
        <p:xfrm>
          <a:off x="43249" y="471753"/>
          <a:ext cx="9100752" cy="6386260"/>
        </p:xfrm>
        <a:graphic>
          <a:graphicData uri="http://schemas.openxmlformats.org/drawingml/2006/table">
            <a:tbl>
              <a:tblPr/>
              <a:tblGrid>
                <a:gridCol w="1216119"/>
                <a:gridCol w="435143"/>
                <a:gridCol w="1829852"/>
                <a:gridCol w="5619638"/>
              </a:tblGrid>
              <a:tr h="323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Kecamatan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No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Desa KRB III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9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Desa</a:t>
                      </a:r>
                      <a:r>
                        <a:rPr lang="id-ID" sz="19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9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Tujuan Pengungsian (Desa Saudara)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Sawangan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Wonolelo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Banyuroto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Kec. Sawangan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, Ds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Pogalan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Pakis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Kapuhan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Mangunsari, Kec. Sawangan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489561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Ketep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D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e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Podosoko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Wulunggunung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.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Sawangan,</a:t>
                      </a:r>
                      <a:endParaRPr lang="en-US" sz="1500" b="1" kern="50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D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e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Ketundan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Kec.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Pakis, Desa Danurejo Kec. Mertoyudan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489561">
                <a:tc row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Dukun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Sengi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Mangal"/>
                        </a:rPr>
                        <a:t>Desa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Butuh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,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Tirtosari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,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Jati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Kec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Sawangan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Desa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Treko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dan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Senden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Kec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Mangal"/>
                        </a:rPr>
                        <a:t>Mungkid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Mangal"/>
                        </a:rPr>
                        <a:t>  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65735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5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Sewukan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Desa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Ambartawang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Mungkid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,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dan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Rambeanak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Kec. Mungkid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489561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6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Paten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Gondang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Bumirejo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dan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Paremono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. Mungkid </a:t>
                      </a:r>
                      <a:endParaRPr lang="en-US" sz="1500" b="1" kern="50" dirty="0" smtClean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Desa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Banyurojo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dan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Mertoyudan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Mertoyudan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7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Krinjing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Deyangan, Kec. Mertoyudan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Kalibening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Adikarto, 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dan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Tanjung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. Muntilan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9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Sumber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Pucungrejo,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Desa Ngawen Kecamatan Muntilan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10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Ngargomulyo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Tamanagung, Kec. Muntilan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11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Keningar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Ngrajek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Kec. Mungkid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row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Srumbung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Kaliurang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Ds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Jamuskauman, Ds. P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akunden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dan Ds. Bligo Kec. Ngluwar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8897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13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Kemiren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Salam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Kec. Salam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96832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Ngablak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Kradenan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,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Kadiluwih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, Somoketro 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dan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Tirto 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Kec. Salam 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15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Dusun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Sucen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. Salam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9711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Tegalrandu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Desa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Bringin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,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Pabelan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Mungkid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dan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Wanurejo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en-US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Borobudur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57383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17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Mranggen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Gunungpring dan Sokorini, 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Kec. Muntilan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269237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kern="5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18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Ngargosoko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Gulon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Kec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. Salam 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315821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>
                          <a:latin typeface="Times New Roman"/>
                          <a:ea typeface="SimSun"/>
                          <a:cs typeface="Times New Roman"/>
                        </a:rPr>
                        <a:t>19</a:t>
                      </a:r>
                      <a:endParaRPr lang="id-ID" sz="1500" b="1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Srumbung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Desa </a:t>
                      </a:r>
                      <a:r>
                        <a:rPr lang="en-US" sz="1500" b="1" kern="50" dirty="0" err="1" smtClean="0">
                          <a:latin typeface="Times New Roman"/>
                          <a:ea typeface="SimSun"/>
                          <a:cs typeface="Times New Roman"/>
                        </a:rPr>
                        <a:t>Baturono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dan 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500" b="1" kern="50" baseline="0" dirty="0" err="1" smtClean="0">
                          <a:latin typeface="Times New Roman"/>
                          <a:ea typeface="SimSun"/>
                          <a:cs typeface="Times New Roman"/>
                        </a:rPr>
                        <a:t>Tersangede</a:t>
                      </a:r>
                      <a:r>
                        <a:rPr lang="en-US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 Kec. Salam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C984A">
                        <a:lumMod val="40000"/>
                        <a:lumOff val="60000"/>
                      </a:srgbClr>
                    </a:solidFill>
                  </a:tcPr>
                </a:tc>
              </a:tr>
              <a:tr h="323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900" b="1" kern="50" dirty="0">
                          <a:latin typeface="Times New Roman"/>
                          <a:ea typeface="SimSun"/>
                          <a:cs typeface="Times New Roman"/>
                        </a:rPr>
                        <a:t>Selo </a:t>
                      </a:r>
                      <a:endParaRPr lang="id-ID" sz="19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6A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20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6A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Tlogolele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6A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d-ID" sz="1500" b="1" kern="50" baseline="0" dirty="0" smtClean="0">
                          <a:latin typeface="Times New Roman"/>
                          <a:ea typeface="SimSun"/>
                          <a:cs typeface="Times New Roman"/>
                        </a:rPr>
                        <a:t>Desa Sumberejo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  </a:t>
                      </a:r>
                      <a:r>
                        <a:rPr lang="id-ID" sz="1500" b="1" kern="50" dirty="0">
                          <a:latin typeface="Times New Roman"/>
                          <a:ea typeface="SimSun"/>
                          <a:cs typeface="Times New Roman"/>
                        </a:rPr>
                        <a:t>Kec. </a:t>
                      </a:r>
                      <a:r>
                        <a:rPr lang="id-ID" sz="15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Mertoyudan</a:t>
                      </a:r>
                      <a:endParaRPr lang="id-ID" sz="1500" b="1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8685" marR="8685" marT="11580" marB="11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6A1B"/>
                    </a:solidFill>
                  </a:tcPr>
                </a:tc>
              </a:tr>
            </a:tbl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471752"/>
          </a:xfrm>
          <a:prstGeom prst="rect">
            <a:avLst/>
          </a:prstGeom>
          <a:solidFill>
            <a:srgbClr val="BE4924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en-AU" sz="2400" b="1" dirty="0" smtClean="0"/>
              <a:t>PASANGAN</a:t>
            </a:r>
            <a:r>
              <a:rPr lang="id-ID" sz="2400" b="1" dirty="0" smtClean="0"/>
              <a:t> SISTER VILLAGE</a:t>
            </a:r>
            <a:r>
              <a:rPr lang="en-US" sz="2400" b="1" dirty="0" smtClean="0"/>
              <a:t> </a:t>
            </a:r>
            <a:r>
              <a:rPr lang="id-ID" sz="2400" b="1" dirty="0" smtClean="0"/>
              <a:t>(DESA BERSAUDARA)</a:t>
            </a:r>
            <a:endParaRPr lang="id-ID" sz="2400" b="1" dirty="0"/>
          </a:p>
        </p:txBody>
      </p:sp>
    </p:spTree>
    <p:extLst>
      <p:ext uri="{BB962C8B-B14F-4D97-AF65-F5344CB8AC3E}">
        <p14:creationId xmlns:p14="http://schemas.microsoft.com/office/powerpoint/2010/main" xmlns="" val="25068342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73" y="-58959"/>
            <a:ext cx="9144000" cy="6916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70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484784"/>
            <a:ext cx="75524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>
                <a:solidFill>
                  <a:srgbClr val="FFFF00"/>
                </a:solidFill>
              </a:rPr>
              <a:t>Saat ini BPBD Kabupaten Magelang sudah melakukan digitalisasi jalur evakuasi desa bersaudara yang dapat dilihat pada Sistem Informasi Kebencanaan Kabupaten Magelang :</a:t>
            </a:r>
          </a:p>
        </p:txBody>
      </p:sp>
      <p:sp>
        <p:nvSpPr>
          <p:cNvPr id="4" name="TextBox 3">
            <a:hlinkClick r:id="rId4"/>
          </p:cNvPr>
          <p:cNvSpPr txBox="1"/>
          <p:nvPr/>
        </p:nvSpPr>
        <p:spPr>
          <a:xfrm>
            <a:off x="755576" y="3470474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>
                <a:solidFill>
                  <a:srgbClr val="00B0F0"/>
                </a:solidFill>
              </a:rPr>
              <a:t>https://sikk-bpbdmagelang.info/sisterVillage</a:t>
            </a:r>
            <a:endParaRPr lang="id-ID" sz="28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27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5838460"/>
              </p:ext>
            </p:extLst>
          </p:nvPr>
        </p:nvGraphicFramePr>
        <p:xfrm>
          <a:off x="179513" y="836713"/>
          <a:ext cx="8784975" cy="5852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28191"/>
                <a:gridCol w="2088232"/>
                <a:gridCol w="864096"/>
                <a:gridCol w="3024336"/>
                <a:gridCol w="1080120"/>
              </a:tblGrid>
              <a:tr h="632993">
                <a:tc gridSpan="2"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JENIS EWS</a:t>
                      </a:r>
                      <a:endParaRPr lang="id-ID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JML </a:t>
                      </a:r>
                    </a:p>
                    <a:p>
                      <a:pPr algn="ctr"/>
                      <a:r>
                        <a:rPr lang="id-ID" dirty="0" smtClean="0"/>
                        <a:t>(unit)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LOKASI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SUMBER</a:t>
                      </a:r>
                      <a:r>
                        <a:rPr lang="id-ID" baseline="0" dirty="0" smtClean="0"/>
                        <a:t> DANA</a:t>
                      </a:r>
                      <a:endParaRPr lang="id-ID" dirty="0"/>
                    </a:p>
                  </a:txBody>
                  <a:tcPr anchor="ctr"/>
                </a:tc>
              </a:tr>
              <a:tr h="632993">
                <a:tc>
                  <a:txBody>
                    <a:bodyPr/>
                    <a:lstStyle/>
                    <a:p>
                      <a:r>
                        <a:rPr lang="id-ID" b="1" dirty="0" smtClean="0"/>
                        <a:t>EWS Erupsi Merapi</a:t>
                      </a:r>
                      <a:endParaRPr lang="id-ID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BPPTKG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Gn. Merapi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APBN</a:t>
                      </a:r>
                      <a:endParaRPr lang="id-ID" dirty="0"/>
                    </a:p>
                  </a:txBody>
                  <a:tcPr anchor="ctr"/>
                </a:tc>
              </a:tr>
              <a:tr h="1446842">
                <a:tc>
                  <a:txBody>
                    <a:bodyPr/>
                    <a:lstStyle/>
                    <a:p>
                      <a:r>
                        <a:rPr lang="id-ID" b="1" dirty="0" smtClean="0"/>
                        <a:t>EWS Lahar Hujan Merapi: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Signal Audio.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Telemetri.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CCTV/Kamera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dirty="0" smtClean="0"/>
                    </a:p>
                    <a:p>
                      <a:pPr algn="ctr"/>
                      <a:endParaRPr lang="id-ID" dirty="0" smtClean="0"/>
                    </a:p>
                    <a:p>
                      <a:pPr algn="ctr"/>
                      <a:r>
                        <a:rPr lang="id-ID" dirty="0" smtClean="0"/>
                        <a:t>BPPTKG</a:t>
                      </a:r>
                    </a:p>
                    <a:p>
                      <a:pPr algn="ctr"/>
                      <a:r>
                        <a:rPr lang="id-ID" dirty="0" smtClean="0"/>
                        <a:t>BBWSO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BPPTKG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dirty="0" smtClean="0"/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Gn. Merapi</a:t>
                      </a:r>
                    </a:p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d-ID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APBN</a:t>
                      </a:r>
                    </a:p>
                    <a:p>
                      <a:pPr algn="ctr"/>
                      <a:endParaRPr lang="id-ID" dirty="0"/>
                    </a:p>
                  </a:txBody>
                  <a:tcPr/>
                </a:tc>
              </a:tr>
              <a:tr h="623964">
                <a:tc>
                  <a:txBody>
                    <a:bodyPr/>
                    <a:lstStyle/>
                    <a:p>
                      <a:r>
                        <a:rPr lang="id-ID" b="1" dirty="0" smtClean="0"/>
                        <a:t>EWS Tanah Longsor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BPPTKG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BPPTKG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ESDM</a:t>
                      </a:r>
                      <a:r>
                        <a:rPr lang="id-ID" baseline="0" dirty="0" smtClean="0"/>
                        <a:t> Prov. Jateng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UGM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ESDM</a:t>
                      </a:r>
                      <a:r>
                        <a:rPr lang="id-ID" baseline="0" dirty="0" smtClean="0"/>
                        <a:t> +BPBD Jateng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ESDM</a:t>
                      </a:r>
                      <a:r>
                        <a:rPr lang="id-ID" baseline="0" dirty="0" smtClean="0"/>
                        <a:t> Prov. Jateng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PSBS-UGM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UGM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UGM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UGM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baseline="0" dirty="0" smtClean="0"/>
                        <a:t>UGM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4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4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</a:p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Genito</a:t>
                      </a:r>
                      <a:r>
                        <a:rPr lang="id-ID" baseline="0" dirty="0" smtClean="0"/>
                        <a:t>       (Windusari)</a:t>
                      </a:r>
                      <a:endParaRPr lang="id-ID" dirty="0" smtClean="0"/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Baleagung  (Grabag)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Salamkanci (Bandongan)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Bigaran      (Borobudur)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Sidosari      (Salaman)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 Ngargoretno (Salaman)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dirty="0" smtClean="0"/>
                        <a:t>Ds.</a:t>
                      </a:r>
                      <a:r>
                        <a:rPr lang="id-ID" baseline="0" dirty="0" smtClean="0"/>
                        <a:t> Kalisalak     (Salaman)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baseline="0" dirty="0" smtClean="0"/>
                        <a:t>Ds. Margoyoso  (Salaman)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baseline="0" dirty="0" smtClean="0"/>
                        <a:t>Ds. Donomulyo   (Secang)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baseline="0" dirty="0" smtClean="0"/>
                        <a:t>Ds. Dampit        (Windusari)</a:t>
                      </a:r>
                    </a:p>
                    <a:p>
                      <a:pPr marL="173038" indent="-173038">
                        <a:buFontTx/>
                        <a:buChar char="-"/>
                      </a:pPr>
                      <a:r>
                        <a:rPr lang="id-ID" baseline="0" dirty="0" smtClean="0"/>
                        <a:t>Ds. Giripurno     (Borobudur)</a:t>
                      </a:r>
                      <a:endParaRPr lang="id-ID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APBN</a:t>
                      </a:r>
                    </a:p>
                    <a:p>
                      <a:pPr algn="ctr"/>
                      <a:r>
                        <a:rPr lang="id-ID" dirty="0" smtClean="0"/>
                        <a:t>APBN</a:t>
                      </a:r>
                    </a:p>
                    <a:p>
                      <a:pPr algn="ctr"/>
                      <a:r>
                        <a:rPr lang="id-ID" dirty="0" smtClean="0"/>
                        <a:t>APBD</a:t>
                      </a:r>
                    </a:p>
                    <a:p>
                      <a:pPr algn="ctr"/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APBD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35696" y="18864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/>
              <a:t>DATA EARLY WARNING SYSTEM </a:t>
            </a: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xmlns="" val="231502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TERI-MATERI PRESENTASI-BPBD KAB. MAGELANG\Background-Coklat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14" y="-8878"/>
            <a:ext cx="9161092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56497" y="109439"/>
            <a:ext cx="7187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dirty="0" smtClean="0">
                <a:solidFill>
                  <a:srgbClr val="FFFF00"/>
                </a:solidFill>
              </a:rPr>
              <a:t>CONTOH EWS TANAH LONGSOR</a:t>
            </a:r>
            <a:endParaRPr lang="id-ID" sz="36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018" y="5722937"/>
            <a:ext cx="7794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>
                <a:solidFill>
                  <a:srgbClr val="00B0F0"/>
                </a:solidFill>
              </a:rPr>
              <a:t>L-EWS Ds. Margoyoso Kecamatan Salaman</a:t>
            </a:r>
          </a:p>
        </p:txBody>
      </p:sp>
      <p:pic>
        <p:nvPicPr>
          <p:cNvPr id="12290" name="Picture 2" descr="D:\BIDANG 1\FOTO &amp; VIDEO\PENCEGAHAN\EWS Margoyoso (5-12-2016)\DSC001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921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BIDANG 1\FOTO &amp; VIDEO\PENCEGAHAN\EWS Margoyoso (5-12-2016)\DSC001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921"/>
            <a:ext cx="2592288" cy="19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BIDANG 1\FOTO &amp; VIDEO\PENCEGAHAN\EWS Margoyoso (5-12-2016)\DSC001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1097" y="3651130"/>
            <a:ext cx="25922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645024"/>
            <a:ext cx="2592287" cy="1950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7255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Manager\data manager new\DOKUMEN DATA LAINNYA\MATERI &amp; PRESENTASI\Materi Presentasi Rakornas 2019 Surabaya\Deputi 2 BNPB_00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TERI-MATERI PRESENTASI-BPBD KAB. MAGELANG\Background-Coklat_001.jp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4853" y="0"/>
            <a:ext cx="9197674" cy="6984776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07504" y="0"/>
            <a:ext cx="8958501" cy="1316765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id-ID" sz="2400" b="1" dirty="0" smtClean="0">
                <a:solidFill>
                  <a:schemeClr val="tx1"/>
                </a:solidFill>
              </a:rPr>
              <a:t>SUSUNAN </a:t>
            </a:r>
            <a:r>
              <a:rPr lang="id-ID" sz="2400" b="1" dirty="0">
                <a:solidFill>
                  <a:schemeClr val="tx1"/>
                </a:solidFill>
              </a:rPr>
              <a:t>ORGANISASI </a:t>
            </a:r>
            <a:endParaRPr lang="id-ID" sz="2400" b="1" dirty="0" smtClean="0">
              <a:solidFill>
                <a:schemeClr val="tx1"/>
              </a:solidFill>
            </a:endParaRPr>
          </a:p>
          <a:p>
            <a:pPr algn="ctr"/>
            <a:r>
              <a:rPr lang="id-ID" sz="2400" b="1" dirty="0" smtClean="0">
                <a:solidFill>
                  <a:schemeClr val="tx1"/>
                </a:solidFill>
              </a:rPr>
              <a:t>POS KOMANDO TANGGAP DARURAT KABUPATEN</a:t>
            </a:r>
          </a:p>
          <a:p>
            <a:pPr algn="ctr"/>
            <a:r>
              <a:rPr lang="id-ID" sz="2400" b="1" dirty="0" smtClean="0">
                <a:solidFill>
                  <a:schemeClr val="tx1"/>
                </a:solidFill>
              </a:rPr>
              <a:t>SEBELUMNYA</a:t>
            </a:r>
            <a:endParaRPr lang="en-AU" sz="24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usunan organisasi tanggap darurat_fix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07504" y="1124744"/>
            <a:ext cx="8958501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245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TERI-MATERI PRESENTASI-BPBD KAB. MAGELANG\Background-Coklat_001.jpg"/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4853" y="0"/>
            <a:ext cx="9197674" cy="6984776"/>
          </a:xfrm>
          <a:prstGeom prst="rect">
            <a:avLst/>
          </a:prstGeom>
          <a:noFill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07504" y="288032"/>
            <a:ext cx="8958501" cy="836712"/>
          </a:xfrm>
          <a:prstGeom prst="rect">
            <a:avLst/>
          </a:prstGeom>
          <a:solidFill>
            <a:srgbClr val="FFFF00"/>
          </a:solidFill>
        </p:spPr>
        <p:txBody>
          <a:bodyPr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spcBef>
                <a:spcPts val="600"/>
              </a:spcBef>
            </a:pPr>
            <a:r>
              <a:rPr lang="id-ID" sz="2400" b="1" dirty="0" smtClean="0">
                <a:solidFill>
                  <a:schemeClr val="tx1"/>
                </a:solidFill>
              </a:rPr>
              <a:t>SUSUNAN ORGANISASI POS LAPANGAN</a:t>
            </a:r>
          </a:p>
          <a:p>
            <a:pPr algn="ctr">
              <a:spcBef>
                <a:spcPts val="600"/>
              </a:spcBef>
            </a:pPr>
            <a:r>
              <a:rPr lang="id-ID" sz="2400" b="1" dirty="0" smtClean="0">
                <a:solidFill>
                  <a:schemeClr val="tx1"/>
                </a:solidFill>
              </a:rPr>
              <a:t>DI TINGKAT KECAMATAN</a:t>
            </a:r>
            <a:endParaRPr lang="en-AU" sz="2400" b="1" dirty="0" smtClean="0">
              <a:solidFill>
                <a:srgbClr val="C00000"/>
              </a:solidFill>
            </a:endParaRPr>
          </a:p>
          <a:p>
            <a:pPr algn="ctr"/>
            <a:endParaRPr lang="en-A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Susunan organisasi pos lapangan sawangan, dukun dan srumbung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3256" y="1700808"/>
            <a:ext cx="8961540" cy="451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42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694" y="3649808"/>
            <a:ext cx="2768707" cy="70788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 smtClean="0">
                <a:solidFill>
                  <a:schemeClr val="bg1"/>
                </a:solidFill>
              </a:rPr>
              <a:t>PENANGGULANGAN</a:t>
            </a:r>
          </a:p>
          <a:p>
            <a:pPr algn="ctr"/>
            <a:r>
              <a:rPr lang="id-ID" sz="2000" b="1" dirty="0" smtClean="0">
                <a:solidFill>
                  <a:schemeClr val="bg1"/>
                </a:solidFill>
              </a:rPr>
              <a:t>BENCANA</a:t>
            </a:r>
            <a:endParaRPr lang="id-ID" sz="2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1441706"/>
            <a:ext cx="1357322" cy="646331"/>
          </a:xfrm>
          <a:prstGeom prst="rect">
            <a:avLst/>
          </a:prstGeom>
          <a:solidFill>
            <a:srgbClr val="0048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PRA</a:t>
            </a:r>
          </a:p>
          <a:p>
            <a:pPr algn="ctr"/>
            <a:r>
              <a:rPr lang="id-ID" b="1" dirty="0" smtClean="0"/>
              <a:t>BENCANA</a:t>
            </a:r>
            <a:endParaRPr lang="id-ID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14744" y="3556345"/>
            <a:ext cx="1285884" cy="830997"/>
          </a:xfrm>
          <a:prstGeom prst="rect">
            <a:avLst/>
          </a:prstGeom>
          <a:solidFill>
            <a:srgbClr val="FF0000"/>
          </a:solidFill>
          <a:ln>
            <a:solidFill>
              <a:srgbClr val="C6100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/>
              <a:t>SAAT</a:t>
            </a:r>
          </a:p>
          <a:p>
            <a:pPr algn="ctr"/>
            <a:r>
              <a:rPr lang="id-ID" sz="1600" b="1" dirty="0" smtClean="0"/>
              <a:t>TANGGAP</a:t>
            </a:r>
          </a:p>
          <a:p>
            <a:pPr algn="ctr"/>
            <a:r>
              <a:rPr lang="id-ID" sz="1600" b="1" dirty="0" smtClean="0"/>
              <a:t>DARURAT</a:t>
            </a:r>
            <a:endParaRPr lang="id-ID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5650072"/>
            <a:ext cx="1357322" cy="646331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PASCA BENCANA</a:t>
            </a:r>
            <a:endParaRPr lang="id-ID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86182" y="642918"/>
            <a:ext cx="2000264" cy="646331"/>
          </a:xfrm>
          <a:prstGeom prst="rect">
            <a:avLst/>
          </a:prstGeom>
          <a:solidFill>
            <a:srgbClr val="0048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SITUASI TIDAK ADA BENCANA</a:t>
            </a:r>
            <a:endParaRPr lang="id-ID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6182" y="2071678"/>
            <a:ext cx="2000264" cy="584775"/>
          </a:xfrm>
          <a:prstGeom prst="rect">
            <a:avLst/>
          </a:prstGeom>
          <a:solidFill>
            <a:srgbClr val="0048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/>
              <a:t>SITUASI TERDAPAT POTENSI BENCANA</a:t>
            </a:r>
            <a:endParaRPr lang="id-ID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00826" y="142852"/>
            <a:ext cx="2357454" cy="1631216"/>
          </a:xfrm>
          <a:prstGeom prst="rect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Perencanaan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Pencegahan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Pengurangan Resiko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Pendidikan/Pelatihan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Penelitian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Penataan Ruang</a:t>
            </a:r>
            <a:endParaRPr lang="id-ID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00826" y="2000240"/>
            <a:ext cx="2357454" cy="830997"/>
          </a:xfrm>
          <a:prstGeom prst="rect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Mitigasi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Peringatan Dini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Kesiapsiagaan</a:t>
            </a:r>
            <a:endParaRPr lang="id-ID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29388" y="3040749"/>
            <a:ext cx="2500330" cy="160043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Kajian Cepat</a:t>
            </a:r>
          </a:p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Status Darurat</a:t>
            </a:r>
          </a:p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Evakuasi-penyelamatan</a:t>
            </a:r>
          </a:p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Pemenuhan Kebutuhan     </a:t>
            </a:r>
          </a:p>
          <a:p>
            <a:r>
              <a:rPr lang="id-ID" sz="1400" b="1" dirty="0"/>
              <a:t> </a:t>
            </a:r>
            <a:r>
              <a:rPr lang="id-ID" sz="1400" b="1" dirty="0" smtClean="0"/>
              <a:t> Dasar</a:t>
            </a:r>
          </a:p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Perlindungan</a:t>
            </a:r>
          </a:p>
          <a:p>
            <a:pPr>
              <a:buFont typeface="Arial" pitchFamily="34" charset="0"/>
              <a:buChar char="•"/>
            </a:pPr>
            <a:r>
              <a:rPr lang="id-ID" sz="1400" b="1" dirty="0" smtClean="0"/>
              <a:t>Pemulihan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86608" y="5457782"/>
            <a:ext cx="1857388" cy="369332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REHABILITASI</a:t>
            </a:r>
            <a:endParaRPr lang="id-ID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72540" y="6173260"/>
            <a:ext cx="1928826" cy="338554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/>
              <a:t>REKONSTRUKSI</a:t>
            </a:r>
            <a:endParaRPr lang="id-ID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57950" y="5214950"/>
            <a:ext cx="2571768" cy="1354217"/>
          </a:xfrm>
          <a:prstGeom prst="rect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Prasarana &amp; Sarana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Sosial-Ekonomi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Kesehatan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Keamanan &amp; Ketertiban</a:t>
            </a:r>
          </a:p>
          <a:p>
            <a:pPr>
              <a:buFont typeface="Arial" pitchFamily="34" charset="0"/>
              <a:buChar char="•"/>
            </a:pPr>
            <a:r>
              <a:rPr lang="id-ID" sz="1600" b="1" dirty="0" smtClean="0"/>
              <a:t>Lingkungan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5842718" y="928670"/>
            <a:ext cx="571504" cy="214314"/>
          </a:xfrm>
          <a:prstGeom prst="rightArrow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ight Arrow 18"/>
          <p:cNvSpPr/>
          <p:nvPr/>
        </p:nvSpPr>
        <p:spPr>
          <a:xfrm>
            <a:off x="5857884" y="2357430"/>
            <a:ext cx="571504" cy="214314"/>
          </a:xfrm>
          <a:prstGeom prst="rightArrow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ight Arrow 19"/>
          <p:cNvSpPr/>
          <p:nvPr/>
        </p:nvSpPr>
        <p:spPr>
          <a:xfrm>
            <a:off x="5715008" y="5544004"/>
            <a:ext cx="571504" cy="214314"/>
          </a:xfrm>
          <a:prstGeom prst="rightArrow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ight Arrow 22"/>
          <p:cNvSpPr/>
          <p:nvPr/>
        </p:nvSpPr>
        <p:spPr>
          <a:xfrm>
            <a:off x="5715008" y="6287618"/>
            <a:ext cx="571504" cy="214314"/>
          </a:xfrm>
          <a:prstGeom prst="rightArrow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ight Arrow 23"/>
          <p:cNvSpPr/>
          <p:nvPr/>
        </p:nvSpPr>
        <p:spPr>
          <a:xfrm>
            <a:off x="5115368" y="3929066"/>
            <a:ext cx="1242582" cy="214314"/>
          </a:xfrm>
          <a:prstGeom prst="rightArrow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Right Arrow 24"/>
          <p:cNvSpPr/>
          <p:nvPr/>
        </p:nvSpPr>
        <p:spPr>
          <a:xfrm>
            <a:off x="3071802" y="3929066"/>
            <a:ext cx="571504" cy="214314"/>
          </a:xfrm>
          <a:prstGeom prst="rightArrow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ight Arrow 25"/>
          <p:cNvSpPr/>
          <p:nvPr/>
        </p:nvSpPr>
        <p:spPr>
          <a:xfrm rot="19820252">
            <a:off x="3030542" y="5721815"/>
            <a:ext cx="571504" cy="110554"/>
          </a:xfrm>
          <a:prstGeom prst="rightArrow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ight Arrow 26"/>
          <p:cNvSpPr/>
          <p:nvPr/>
        </p:nvSpPr>
        <p:spPr>
          <a:xfrm rot="2154102">
            <a:off x="3006629" y="6134940"/>
            <a:ext cx="571504" cy="110554"/>
          </a:xfrm>
          <a:prstGeom prst="rightArrow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Right Arrow 27"/>
          <p:cNvSpPr/>
          <p:nvPr/>
        </p:nvSpPr>
        <p:spPr>
          <a:xfrm rot="19394008">
            <a:off x="2964427" y="1504513"/>
            <a:ext cx="776450" cy="137957"/>
          </a:xfrm>
          <a:prstGeom prst="rightArrow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ight Arrow 33"/>
          <p:cNvSpPr/>
          <p:nvPr/>
        </p:nvSpPr>
        <p:spPr>
          <a:xfrm rot="1726108">
            <a:off x="2985644" y="1969707"/>
            <a:ext cx="776450" cy="137957"/>
          </a:xfrm>
          <a:prstGeom prst="rightArrow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ight Arrow 28"/>
          <p:cNvSpPr/>
          <p:nvPr/>
        </p:nvSpPr>
        <p:spPr>
          <a:xfrm rot="17318495">
            <a:off x="1284730" y="2872628"/>
            <a:ext cx="1330643" cy="128720"/>
          </a:xfrm>
          <a:prstGeom prst="rightArrow">
            <a:avLst/>
          </a:prstGeom>
          <a:solidFill>
            <a:srgbClr val="0048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ight Arrow 29"/>
          <p:cNvSpPr/>
          <p:nvPr/>
        </p:nvSpPr>
        <p:spPr>
          <a:xfrm rot="3492726">
            <a:off x="1446075" y="4952315"/>
            <a:ext cx="1104763" cy="124852"/>
          </a:xfrm>
          <a:prstGeom prst="rightArrow">
            <a:avLst/>
          </a:prstGeom>
          <a:solidFill>
            <a:srgbClr val="00206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14958" y="0"/>
            <a:ext cx="648586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d-ID" sz="2000" b="1" dirty="0" smtClean="0"/>
              <a:t>PARADIGMA BARU PENANGGULANGAN BENCANA</a:t>
            </a:r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xmlns="" val="84702794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4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asil gambar untuk peta kabupaten magela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AutoShape 4" descr="Hasil gambar untuk peta kabupaten magela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84000" contras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7634" y="-18506"/>
            <a:ext cx="9180512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645566" y="766945"/>
            <a:ext cx="17891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6000" b="1" u="sng" dirty="0" smtClean="0">
                <a:ln w="11430"/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VISI</a:t>
            </a:r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 Rounded MT Bold" panose="020F070403050403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690" y="2564904"/>
            <a:ext cx="8352928" cy="2031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Terwujudnya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Kabupaten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Magelang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Tanggap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Cepat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dan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Tepat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Menanggulangi</a:t>
            </a:r>
            <a:r>
              <a:rPr lang="es-ES" sz="3600" b="1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600" b="1" i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Bencana</a:t>
            </a:r>
            <a:r>
              <a:rPr lang="en-US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</a:p>
          <a:p>
            <a:endParaRPr lang="id-ID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43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1078523" y="1703388"/>
            <a:ext cx="6910754" cy="4392612"/>
          </a:xfrm>
          <a:prstGeom prst="rect">
            <a:avLst/>
          </a:prstGeom>
          <a:gradFill rotWithShape="0">
            <a:gsLst>
              <a:gs pos="0">
                <a:srgbClr val="000099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04" name="Line 3"/>
          <p:cNvSpPr>
            <a:spLocks noChangeShapeType="1"/>
          </p:cNvSpPr>
          <p:nvPr/>
        </p:nvSpPr>
        <p:spPr bwMode="auto">
          <a:xfrm>
            <a:off x="1220667" y="2063750"/>
            <a:ext cx="662500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25605" name="WordArt 9"/>
          <p:cNvSpPr>
            <a:spLocks noChangeArrowheads="1" noChangeShapeType="1" noTextEdit="1"/>
          </p:cNvSpPr>
          <p:nvPr/>
        </p:nvSpPr>
        <p:spPr bwMode="auto">
          <a:xfrm>
            <a:off x="1317381" y="1314450"/>
            <a:ext cx="2208334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5002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Tahap Prabencana</a:t>
            </a:r>
          </a:p>
        </p:txBody>
      </p:sp>
      <p:sp>
        <p:nvSpPr>
          <p:cNvPr id="25606" name="Text Box 10"/>
          <p:cNvSpPr txBox="1">
            <a:spLocks noChangeArrowheads="1"/>
          </p:cNvSpPr>
          <p:nvPr/>
        </p:nvSpPr>
        <p:spPr bwMode="auto">
          <a:xfrm>
            <a:off x="1390651" y="2119313"/>
            <a:ext cx="547174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Dalam situasi tidak terjadi bencana, meliputi :</a:t>
            </a:r>
          </a:p>
        </p:txBody>
      </p:sp>
      <p:sp>
        <p:nvSpPr>
          <p:cNvPr id="14343" name="Oval 11"/>
          <p:cNvSpPr>
            <a:spLocks noChangeArrowheads="1"/>
          </p:cNvSpPr>
          <p:nvPr/>
        </p:nvSpPr>
        <p:spPr bwMode="auto">
          <a:xfrm>
            <a:off x="886559" y="1881189"/>
            <a:ext cx="359019" cy="358775"/>
          </a:xfrm>
          <a:prstGeom prst="ellipse">
            <a:avLst/>
          </a:prstGeom>
          <a:gradFill rotWithShape="0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600"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14344" name="Rectangle 12"/>
          <p:cNvSpPr>
            <a:spLocks noChangeArrowheads="1"/>
          </p:cNvSpPr>
          <p:nvPr/>
        </p:nvSpPr>
        <p:spPr bwMode="auto">
          <a:xfrm>
            <a:off x="1522535" y="2517776"/>
            <a:ext cx="215411" cy="1444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09" name="Text Box 13"/>
          <p:cNvSpPr txBox="1">
            <a:spLocks noChangeArrowheads="1"/>
          </p:cNvSpPr>
          <p:nvPr/>
        </p:nvSpPr>
        <p:spPr bwMode="auto">
          <a:xfrm>
            <a:off x="1822939" y="2408238"/>
            <a:ext cx="568715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Perencanaan penanggulanan bencana;</a:t>
            </a:r>
          </a:p>
        </p:txBody>
      </p:sp>
      <p:sp>
        <p:nvSpPr>
          <p:cNvPr id="25610" name="Text Box 14"/>
          <p:cNvSpPr txBox="1">
            <a:spLocks noChangeArrowheads="1"/>
          </p:cNvSpPr>
          <p:nvPr/>
        </p:nvSpPr>
        <p:spPr bwMode="auto">
          <a:xfrm>
            <a:off x="1822939" y="2695575"/>
            <a:ext cx="568715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Pengurangan resiko bencana;</a:t>
            </a:r>
          </a:p>
        </p:txBody>
      </p:sp>
      <p:sp>
        <p:nvSpPr>
          <p:cNvPr id="14347" name="Rectangle 15"/>
          <p:cNvSpPr>
            <a:spLocks noChangeArrowheads="1"/>
          </p:cNvSpPr>
          <p:nvPr/>
        </p:nvSpPr>
        <p:spPr bwMode="auto">
          <a:xfrm>
            <a:off x="1522535" y="2781301"/>
            <a:ext cx="215411" cy="1444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14348" name="Rectangle 16"/>
          <p:cNvSpPr>
            <a:spLocks noChangeArrowheads="1"/>
          </p:cNvSpPr>
          <p:nvPr/>
        </p:nvSpPr>
        <p:spPr bwMode="auto">
          <a:xfrm>
            <a:off x="1521070" y="3055938"/>
            <a:ext cx="215412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13" name="Text Box 17"/>
          <p:cNvSpPr txBox="1">
            <a:spLocks noChangeArrowheads="1"/>
          </p:cNvSpPr>
          <p:nvPr/>
        </p:nvSpPr>
        <p:spPr bwMode="auto">
          <a:xfrm>
            <a:off x="1809751" y="2970213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Pencegahan;</a:t>
            </a:r>
          </a:p>
        </p:txBody>
      </p:sp>
      <p:sp>
        <p:nvSpPr>
          <p:cNvPr id="14350" name="Rectangle 18"/>
          <p:cNvSpPr>
            <a:spLocks noChangeArrowheads="1"/>
          </p:cNvSpPr>
          <p:nvPr/>
        </p:nvSpPr>
        <p:spPr bwMode="auto">
          <a:xfrm>
            <a:off x="1522535" y="3346451"/>
            <a:ext cx="215411" cy="1444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15" name="Text Box 19"/>
          <p:cNvSpPr txBox="1">
            <a:spLocks noChangeArrowheads="1"/>
          </p:cNvSpPr>
          <p:nvPr/>
        </p:nvSpPr>
        <p:spPr bwMode="auto">
          <a:xfrm>
            <a:off x="1822939" y="3236913"/>
            <a:ext cx="568715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Pemaduan dalam perencanaan pembangunan;</a:t>
            </a:r>
          </a:p>
        </p:txBody>
      </p:sp>
      <p:sp>
        <p:nvSpPr>
          <p:cNvPr id="25616" name="Text Box 20"/>
          <p:cNvSpPr txBox="1">
            <a:spLocks noChangeArrowheads="1"/>
          </p:cNvSpPr>
          <p:nvPr/>
        </p:nvSpPr>
        <p:spPr bwMode="auto">
          <a:xfrm>
            <a:off x="1822939" y="3524250"/>
            <a:ext cx="568715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Persyaratan analisis resiko;</a:t>
            </a:r>
          </a:p>
        </p:txBody>
      </p:sp>
      <p:sp>
        <p:nvSpPr>
          <p:cNvPr id="14353" name="Rectangle 21"/>
          <p:cNvSpPr>
            <a:spLocks noChangeArrowheads="1"/>
          </p:cNvSpPr>
          <p:nvPr/>
        </p:nvSpPr>
        <p:spPr bwMode="auto">
          <a:xfrm>
            <a:off x="1522535" y="3609976"/>
            <a:ext cx="215411" cy="1444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521070" y="3884613"/>
            <a:ext cx="215412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19" name="Text Box 23"/>
          <p:cNvSpPr txBox="1">
            <a:spLocks noChangeArrowheads="1"/>
          </p:cNvSpPr>
          <p:nvPr/>
        </p:nvSpPr>
        <p:spPr bwMode="auto">
          <a:xfrm>
            <a:off x="1809751" y="3798888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Pelaksanaan dan penegakkan rencana tata ruang</a:t>
            </a:r>
          </a:p>
        </p:txBody>
      </p:sp>
      <p:sp>
        <p:nvSpPr>
          <p:cNvPr id="14356" name="Rectangle 24"/>
          <p:cNvSpPr>
            <a:spLocks noChangeArrowheads="1"/>
          </p:cNvSpPr>
          <p:nvPr/>
        </p:nvSpPr>
        <p:spPr bwMode="auto">
          <a:xfrm>
            <a:off x="1509346" y="4173538"/>
            <a:ext cx="216877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21" name="Text Box 25"/>
          <p:cNvSpPr txBox="1">
            <a:spLocks noChangeArrowheads="1"/>
          </p:cNvSpPr>
          <p:nvPr/>
        </p:nvSpPr>
        <p:spPr bwMode="auto">
          <a:xfrm>
            <a:off x="1809751" y="4064000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Pendidikan dan pelatihan; dan</a:t>
            </a:r>
          </a:p>
        </p:txBody>
      </p:sp>
      <p:sp>
        <p:nvSpPr>
          <p:cNvPr id="25622" name="Text Box 26"/>
          <p:cNvSpPr txBox="1">
            <a:spLocks noChangeArrowheads="1"/>
          </p:cNvSpPr>
          <p:nvPr/>
        </p:nvSpPr>
        <p:spPr bwMode="auto">
          <a:xfrm>
            <a:off x="1809751" y="4351338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Persyaratan standar teknis penanggulangan bencana.</a:t>
            </a:r>
          </a:p>
        </p:txBody>
      </p:sp>
      <p:sp>
        <p:nvSpPr>
          <p:cNvPr id="14359" name="Rectangle 27"/>
          <p:cNvSpPr>
            <a:spLocks noChangeArrowheads="1"/>
          </p:cNvSpPr>
          <p:nvPr/>
        </p:nvSpPr>
        <p:spPr bwMode="auto">
          <a:xfrm>
            <a:off x="1509346" y="4437063"/>
            <a:ext cx="216877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24" name="Text Box 28"/>
          <p:cNvSpPr txBox="1">
            <a:spLocks noChangeArrowheads="1"/>
          </p:cNvSpPr>
          <p:nvPr/>
        </p:nvSpPr>
        <p:spPr bwMode="auto">
          <a:xfrm>
            <a:off x="1354015" y="4883150"/>
            <a:ext cx="63363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Dalam situasi terdapat potensi terjadinya bencana meliputi :</a:t>
            </a:r>
          </a:p>
        </p:txBody>
      </p:sp>
      <p:sp>
        <p:nvSpPr>
          <p:cNvPr id="14361" name="Rectangle 29"/>
          <p:cNvSpPr>
            <a:spLocks noChangeArrowheads="1"/>
          </p:cNvSpPr>
          <p:nvPr/>
        </p:nvSpPr>
        <p:spPr bwMode="auto">
          <a:xfrm>
            <a:off x="1497624" y="5341938"/>
            <a:ext cx="215412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25626" name="Text Box 30"/>
          <p:cNvSpPr txBox="1">
            <a:spLocks noChangeArrowheads="1"/>
          </p:cNvSpPr>
          <p:nvPr/>
        </p:nvSpPr>
        <p:spPr bwMode="auto">
          <a:xfrm>
            <a:off x="1796562" y="5216525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Kesiapsiagaan;</a:t>
            </a:r>
          </a:p>
        </p:txBody>
      </p:sp>
      <p:sp>
        <p:nvSpPr>
          <p:cNvPr id="25627" name="Text Box 31"/>
          <p:cNvSpPr txBox="1">
            <a:spLocks noChangeArrowheads="1"/>
          </p:cNvSpPr>
          <p:nvPr/>
        </p:nvSpPr>
        <p:spPr bwMode="auto">
          <a:xfrm>
            <a:off x="1796562" y="5503863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Peringatan dini; dan</a:t>
            </a:r>
          </a:p>
        </p:txBody>
      </p:sp>
      <p:sp>
        <p:nvSpPr>
          <p:cNvPr id="14364" name="Rectangle 32"/>
          <p:cNvSpPr>
            <a:spLocks noChangeArrowheads="1"/>
          </p:cNvSpPr>
          <p:nvPr/>
        </p:nvSpPr>
        <p:spPr bwMode="auto">
          <a:xfrm>
            <a:off x="1497624" y="5605463"/>
            <a:ext cx="215412" cy="144462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14365" name="Rectangle 33"/>
          <p:cNvSpPr>
            <a:spLocks noChangeArrowheads="1"/>
          </p:cNvSpPr>
          <p:nvPr/>
        </p:nvSpPr>
        <p:spPr bwMode="auto">
          <a:xfrm>
            <a:off x="1507881" y="5880101"/>
            <a:ext cx="216877" cy="144463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cs typeface="Arial" charset="0"/>
            </a:endParaRPr>
          </a:p>
        </p:txBody>
      </p:sp>
      <p:sp>
        <p:nvSpPr>
          <p:cNvPr id="14366" name="Oval 34"/>
          <p:cNvSpPr>
            <a:spLocks noChangeArrowheads="1"/>
          </p:cNvSpPr>
          <p:nvPr/>
        </p:nvSpPr>
        <p:spPr bwMode="auto">
          <a:xfrm>
            <a:off x="861646" y="4640264"/>
            <a:ext cx="360485" cy="358775"/>
          </a:xfrm>
          <a:prstGeom prst="ellipse">
            <a:avLst/>
          </a:prstGeom>
          <a:gradFill rotWithShape="0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6633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600"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25631" name="Text Box 35"/>
          <p:cNvSpPr txBox="1">
            <a:spLocks noChangeArrowheads="1"/>
          </p:cNvSpPr>
          <p:nvPr/>
        </p:nvSpPr>
        <p:spPr bwMode="auto">
          <a:xfrm>
            <a:off x="1796562" y="5791200"/>
            <a:ext cx="568862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pitchFamily="34" charset="0"/>
              </a:rPr>
              <a:t>Mitigasi Bencana.</a:t>
            </a:r>
          </a:p>
        </p:txBody>
      </p:sp>
      <p:sp>
        <p:nvSpPr>
          <p:cNvPr id="25632" name="Line 37"/>
          <p:cNvSpPr>
            <a:spLocks noChangeShapeType="1"/>
          </p:cNvSpPr>
          <p:nvPr/>
        </p:nvSpPr>
        <p:spPr bwMode="auto">
          <a:xfrm>
            <a:off x="1220667" y="4800600"/>
            <a:ext cx="662500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25633" name="Rectangle 51"/>
          <p:cNvSpPr>
            <a:spLocks noChangeArrowheads="1"/>
          </p:cNvSpPr>
          <p:nvPr/>
        </p:nvSpPr>
        <p:spPr bwMode="auto">
          <a:xfrm>
            <a:off x="703385" y="152400"/>
            <a:ext cx="7666892" cy="973138"/>
          </a:xfrm>
          <a:prstGeom prst="rect">
            <a:avLst/>
          </a:prstGeom>
          <a:gradFill rotWithShape="1">
            <a:gsLst>
              <a:gs pos="0">
                <a:srgbClr val="6633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5634" name="Text Box 8"/>
          <p:cNvSpPr txBox="1">
            <a:spLocks noChangeArrowheads="1"/>
          </p:cNvSpPr>
          <p:nvPr/>
        </p:nvSpPr>
        <p:spPr bwMode="auto">
          <a:xfrm>
            <a:off x="562708" y="228601"/>
            <a:ext cx="7596554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Arial" pitchFamily="34" charset="0"/>
              </a:rPr>
              <a:t>PENYELENGGARAAN PENANGGULANGAN BENCANA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Arial" pitchFamily="34" charset="0"/>
              </a:rPr>
              <a:t>(PP No. 21 Tahun 2008)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21CA04-ECBF-468A-B129-B4684B18CA30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395654" y="404814"/>
            <a:ext cx="8352692" cy="720725"/>
          </a:xfrm>
          <a:prstGeom prst="rect">
            <a:avLst/>
          </a:prstGeom>
          <a:gradFill rotWithShape="1">
            <a:gsLst>
              <a:gs pos="0">
                <a:srgbClr val="6633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1258766" y="1571625"/>
            <a:ext cx="6984023" cy="2362200"/>
          </a:xfrm>
          <a:prstGeom prst="rect">
            <a:avLst/>
          </a:prstGeom>
          <a:gradFill rotWithShape="0">
            <a:gsLst>
              <a:gs pos="0">
                <a:srgbClr val="993300">
                  <a:alpha val="43999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29" name="WordArt 4"/>
          <p:cNvSpPr>
            <a:spLocks noChangeArrowheads="1" noChangeShapeType="1" noTextEdit="1"/>
          </p:cNvSpPr>
          <p:nvPr/>
        </p:nvSpPr>
        <p:spPr bwMode="auto">
          <a:xfrm>
            <a:off x="2700705" y="547688"/>
            <a:ext cx="338357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TANGGAP DARURAT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1617785" y="1846263"/>
            <a:ext cx="619271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Cakupan lokasi bencana;</a:t>
            </a: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1617785" y="2157413"/>
            <a:ext cx="619271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Jumlah korban bencana;</a:t>
            </a: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1617785" y="2517775"/>
            <a:ext cx="619271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Kerusakan prasarana dan sarana;</a:t>
            </a:r>
          </a:p>
        </p:txBody>
      </p:sp>
      <p:sp>
        <p:nvSpPr>
          <p:cNvPr id="26633" name="Text Box 8"/>
          <p:cNvSpPr txBox="1">
            <a:spLocks noChangeArrowheads="1"/>
          </p:cNvSpPr>
          <p:nvPr/>
        </p:nvSpPr>
        <p:spPr bwMode="auto">
          <a:xfrm>
            <a:off x="1617785" y="2849564"/>
            <a:ext cx="6553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Gangguan terhadap fungsi pelayanan umum serta pemerintahan; dan</a:t>
            </a:r>
          </a:p>
        </p:txBody>
      </p:sp>
      <p:sp>
        <p:nvSpPr>
          <p:cNvPr id="26634" name="Text Box 9"/>
          <p:cNvSpPr txBox="1">
            <a:spLocks noChangeArrowheads="1"/>
          </p:cNvSpPr>
          <p:nvPr/>
        </p:nvSpPr>
        <p:spPr bwMode="auto">
          <a:xfrm>
            <a:off x="1617785" y="3413125"/>
            <a:ext cx="619271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Kemampuan sumber daya alam maupun buatan.</a:t>
            </a:r>
          </a:p>
        </p:txBody>
      </p:sp>
      <p:sp>
        <p:nvSpPr>
          <p:cNvPr id="26635" name="Rectangle 10"/>
          <p:cNvSpPr>
            <a:spLocks noChangeArrowheads="1"/>
          </p:cNvSpPr>
          <p:nvPr/>
        </p:nvSpPr>
        <p:spPr bwMode="auto">
          <a:xfrm>
            <a:off x="1043354" y="1341439"/>
            <a:ext cx="5039458" cy="433387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>
                <a:latin typeface="Arial" pitchFamily="34" charset="0"/>
              </a:rPr>
              <a:t>PENGKAJIAN SECARA CEPAT DAN TEPAT </a:t>
            </a:r>
          </a:p>
        </p:txBody>
      </p:sp>
      <p:sp>
        <p:nvSpPr>
          <p:cNvPr id="26636" name="Rectangle 11"/>
          <p:cNvSpPr>
            <a:spLocks noChangeArrowheads="1"/>
          </p:cNvSpPr>
          <p:nvPr/>
        </p:nvSpPr>
        <p:spPr bwMode="auto">
          <a:xfrm>
            <a:off x="1185497" y="1943101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7" name="Rectangle 12"/>
          <p:cNvSpPr>
            <a:spLocks noChangeArrowheads="1"/>
          </p:cNvSpPr>
          <p:nvPr/>
        </p:nvSpPr>
        <p:spPr bwMode="auto">
          <a:xfrm>
            <a:off x="1185497" y="2279651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8" name="Rectangle 13"/>
          <p:cNvSpPr>
            <a:spLocks noChangeArrowheads="1"/>
          </p:cNvSpPr>
          <p:nvPr/>
        </p:nvSpPr>
        <p:spPr bwMode="auto">
          <a:xfrm>
            <a:off x="1185497" y="2638426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9" name="Rectangle 14"/>
          <p:cNvSpPr>
            <a:spLocks noChangeArrowheads="1"/>
          </p:cNvSpPr>
          <p:nvPr/>
        </p:nvSpPr>
        <p:spPr bwMode="auto">
          <a:xfrm>
            <a:off x="1185497" y="2984501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40" name="Rectangle 15"/>
          <p:cNvSpPr>
            <a:spLocks noChangeArrowheads="1"/>
          </p:cNvSpPr>
          <p:nvPr/>
        </p:nvSpPr>
        <p:spPr bwMode="auto">
          <a:xfrm>
            <a:off x="1185497" y="3532189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41" name="Rectangle 16"/>
          <p:cNvSpPr>
            <a:spLocks noChangeArrowheads="1"/>
          </p:cNvSpPr>
          <p:nvPr/>
        </p:nvSpPr>
        <p:spPr bwMode="auto">
          <a:xfrm>
            <a:off x="1258766" y="4379914"/>
            <a:ext cx="6984023" cy="2001837"/>
          </a:xfrm>
          <a:prstGeom prst="rect">
            <a:avLst/>
          </a:prstGeom>
          <a:gradFill rotWithShape="0">
            <a:gsLst>
              <a:gs pos="0">
                <a:srgbClr val="800000">
                  <a:alpha val="31000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42" name="Text Box 17"/>
          <p:cNvSpPr txBox="1">
            <a:spLocks noChangeArrowheads="1"/>
          </p:cNvSpPr>
          <p:nvPr/>
        </p:nvSpPr>
        <p:spPr bwMode="auto">
          <a:xfrm>
            <a:off x="1617785" y="4654550"/>
            <a:ext cx="6553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Penentuan status keadaan darurat bencana dilaksanakan oleh Pemerintah atau Pemerintah Daerah sesuai dengan tingkatan bencana;</a:t>
            </a:r>
          </a:p>
        </p:txBody>
      </p:sp>
      <p:sp>
        <p:nvSpPr>
          <p:cNvPr id="26643" name="Text Box 18"/>
          <p:cNvSpPr txBox="1">
            <a:spLocks noChangeArrowheads="1"/>
          </p:cNvSpPr>
          <p:nvPr/>
        </p:nvSpPr>
        <p:spPr bwMode="auto">
          <a:xfrm>
            <a:off x="1617785" y="5508625"/>
            <a:ext cx="6553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Untuk tingkat Nasional, status keadaan darurat bencana ditetapkan oleh Presiden, tingkat Provinsi oleh Gubernur dan Kabupaten/Kota oleh Bupati/Walikota.</a:t>
            </a:r>
          </a:p>
        </p:txBody>
      </p:sp>
      <p:sp>
        <p:nvSpPr>
          <p:cNvPr id="26644" name="Rectangle 19"/>
          <p:cNvSpPr>
            <a:spLocks noChangeArrowheads="1"/>
          </p:cNvSpPr>
          <p:nvPr/>
        </p:nvSpPr>
        <p:spPr bwMode="auto">
          <a:xfrm>
            <a:off x="1043354" y="4149725"/>
            <a:ext cx="6334858" cy="433388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>
                <a:latin typeface="Arial" pitchFamily="34" charset="0"/>
              </a:rPr>
              <a:t>PENENTUAN STATUS KEADAAN DARURAT BENCANA</a:t>
            </a:r>
          </a:p>
        </p:txBody>
      </p:sp>
      <p:sp>
        <p:nvSpPr>
          <p:cNvPr id="26645" name="Rectangle 20"/>
          <p:cNvSpPr>
            <a:spLocks noChangeArrowheads="1"/>
          </p:cNvSpPr>
          <p:nvPr/>
        </p:nvSpPr>
        <p:spPr bwMode="auto">
          <a:xfrm>
            <a:off x="1185497" y="4751389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46" name="Rectangle 21"/>
          <p:cNvSpPr>
            <a:spLocks noChangeArrowheads="1"/>
          </p:cNvSpPr>
          <p:nvPr/>
        </p:nvSpPr>
        <p:spPr bwMode="auto">
          <a:xfrm>
            <a:off x="1185497" y="5619751"/>
            <a:ext cx="433754" cy="142875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451B018-07ED-4CEB-9A13-A03CECFA1596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971551" y="1547814"/>
            <a:ext cx="7129096" cy="4689475"/>
          </a:xfrm>
          <a:prstGeom prst="rect">
            <a:avLst/>
          </a:prstGeom>
          <a:gradFill rotWithShape="0">
            <a:gsLst>
              <a:gs pos="0">
                <a:srgbClr val="6600FF">
                  <a:alpha val="28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2" name="AutoShape 3"/>
          <p:cNvSpPr>
            <a:spLocks noChangeArrowheads="1"/>
          </p:cNvSpPr>
          <p:nvPr/>
        </p:nvSpPr>
        <p:spPr bwMode="auto">
          <a:xfrm>
            <a:off x="756139" y="1341438"/>
            <a:ext cx="2664069" cy="4318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3300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3" name="WordArt 4"/>
          <p:cNvSpPr>
            <a:spLocks noChangeArrowheads="1" noChangeShapeType="1" noTextEdit="1"/>
          </p:cNvSpPr>
          <p:nvPr/>
        </p:nvSpPr>
        <p:spPr bwMode="auto">
          <a:xfrm>
            <a:off x="826478" y="693738"/>
            <a:ext cx="2664069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PASCA BENCANA</a:t>
            </a:r>
          </a:p>
        </p:txBody>
      </p:sp>
      <p:sp useBgFill="1">
        <p:nvSpPr>
          <p:cNvPr id="27654" name="Oval 5"/>
          <p:cNvSpPr>
            <a:spLocks noChangeArrowheads="1"/>
          </p:cNvSpPr>
          <p:nvPr/>
        </p:nvSpPr>
        <p:spPr bwMode="auto">
          <a:xfrm>
            <a:off x="756139" y="1341438"/>
            <a:ext cx="430823" cy="431800"/>
          </a:xfrm>
          <a:prstGeom prst="ellipse">
            <a:avLst/>
          </a:prstGeom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5" name="WordArt 6"/>
          <p:cNvSpPr>
            <a:spLocks noChangeArrowheads="1" noChangeShapeType="1" noTextEdit="1"/>
          </p:cNvSpPr>
          <p:nvPr/>
        </p:nvSpPr>
        <p:spPr bwMode="auto">
          <a:xfrm>
            <a:off x="1400908" y="1387475"/>
            <a:ext cx="1696915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Rehabilitasi</a:t>
            </a:r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1403839" y="1989139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57" name="Text Box 8"/>
          <p:cNvSpPr txBox="1">
            <a:spLocks noChangeArrowheads="1"/>
          </p:cNvSpPr>
          <p:nvPr/>
        </p:nvSpPr>
        <p:spPr bwMode="auto">
          <a:xfrm>
            <a:off x="1979735" y="1989138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Perbaikan lingkungan daerah bencana;</a:t>
            </a:r>
          </a:p>
        </p:txBody>
      </p:sp>
      <p:sp>
        <p:nvSpPr>
          <p:cNvPr id="27658" name="Text Box 9"/>
          <p:cNvSpPr txBox="1">
            <a:spLocks noChangeArrowheads="1"/>
          </p:cNvSpPr>
          <p:nvPr/>
        </p:nvSpPr>
        <p:spPr bwMode="auto">
          <a:xfrm>
            <a:off x="1979735" y="3236913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Pemulihan sosial psikologis;</a:t>
            </a:r>
          </a:p>
        </p:txBody>
      </p:sp>
      <p:sp>
        <p:nvSpPr>
          <p:cNvPr id="27659" name="Text Box 10"/>
          <p:cNvSpPr txBox="1">
            <a:spLocks noChangeArrowheads="1"/>
          </p:cNvSpPr>
          <p:nvPr/>
        </p:nvSpPr>
        <p:spPr bwMode="auto">
          <a:xfrm>
            <a:off x="1979735" y="3668713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Pelayanan kesehatan;</a:t>
            </a:r>
          </a:p>
        </p:txBody>
      </p:sp>
      <p:sp>
        <p:nvSpPr>
          <p:cNvPr id="27660" name="Text Box 11"/>
          <p:cNvSpPr txBox="1">
            <a:spLocks noChangeArrowheads="1"/>
          </p:cNvSpPr>
          <p:nvPr/>
        </p:nvSpPr>
        <p:spPr bwMode="auto">
          <a:xfrm>
            <a:off x="1979735" y="4100513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Rekonsiliasi dan resolusi konflik;</a:t>
            </a:r>
          </a:p>
        </p:txBody>
      </p:sp>
      <p:sp>
        <p:nvSpPr>
          <p:cNvPr id="27661" name="Text Box 12"/>
          <p:cNvSpPr txBox="1">
            <a:spLocks noChangeArrowheads="1"/>
          </p:cNvSpPr>
          <p:nvPr/>
        </p:nvSpPr>
        <p:spPr bwMode="auto">
          <a:xfrm>
            <a:off x="1979735" y="4508500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Pemulihan sosial, ekonomi, dan budaya;</a:t>
            </a:r>
          </a:p>
        </p:txBody>
      </p:sp>
      <p:sp>
        <p:nvSpPr>
          <p:cNvPr id="27662" name="Text Box 13"/>
          <p:cNvSpPr txBox="1">
            <a:spLocks noChangeArrowheads="1"/>
          </p:cNvSpPr>
          <p:nvPr/>
        </p:nvSpPr>
        <p:spPr bwMode="auto">
          <a:xfrm>
            <a:off x="1981200" y="4941888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Pemulihan keamanan dan ketertiban;</a:t>
            </a:r>
          </a:p>
        </p:txBody>
      </p:sp>
      <p:sp>
        <p:nvSpPr>
          <p:cNvPr id="27663" name="Text Box 14"/>
          <p:cNvSpPr txBox="1">
            <a:spLocks noChangeArrowheads="1"/>
          </p:cNvSpPr>
          <p:nvPr/>
        </p:nvSpPr>
        <p:spPr bwMode="auto">
          <a:xfrm>
            <a:off x="1979735" y="5324475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Pemulihan fungsi pemerintahan; dan</a:t>
            </a:r>
          </a:p>
        </p:txBody>
      </p:sp>
      <p:sp>
        <p:nvSpPr>
          <p:cNvPr id="27664" name="Text Box 15"/>
          <p:cNvSpPr txBox="1">
            <a:spLocks noChangeArrowheads="1"/>
          </p:cNvSpPr>
          <p:nvPr/>
        </p:nvSpPr>
        <p:spPr bwMode="auto">
          <a:xfrm>
            <a:off x="1979735" y="5756275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Pemulihan fungsi pelayanan publik.</a:t>
            </a:r>
          </a:p>
        </p:txBody>
      </p:sp>
      <p:sp>
        <p:nvSpPr>
          <p:cNvPr id="27665" name="Text Box 16"/>
          <p:cNvSpPr txBox="1">
            <a:spLocks noChangeArrowheads="1"/>
          </p:cNvSpPr>
          <p:nvPr/>
        </p:nvSpPr>
        <p:spPr bwMode="auto">
          <a:xfrm>
            <a:off x="1979735" y="2805113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Pemberian bantuan perbaikan rumah masyarakat;</a:t>
            </a:r>
          </a:p>
        </p:txBody>
      </p:sp>
      <p:sp>
        <p:nvSpPr>
          <p:cNvPr id="27666" name="Text Box 17"/>
          <p:cNvSpPr txBox="1">
            <a:spLocks noChangeArrowheads="1"/>
          </p:cNvSpPr>
          <p:nvPr/>
        </p:nvSpPr>
        <p:spPr bwMode="auto">
          <a:xfrm>
            <a:off x="1979735" y="2371725"/>
            <a:ext cx="6119446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latin typeface="Arial" pitchFamily="34" charset="0"/>
              </a:rPr>
              <a:t>Perbaikan prasarana dan sarana umum;</a:t>
            </a:r>
          </a:p>
        </p:txBody>
      </p:sp>
      <p:sp>
        <p:nvSpPr>
          <p:cNvPr id="27667" name="WordArt 18"/>
          <p:cNvSpPr>
            <a:spLocks noChangeArrowheads="1" noChangeShapeType="1" noTextEdit="1"/>
          </p:cNvSpPr>
          <p:nvPr/>
        </p:nvSpPr>
        <p:spPr bwMode="auto">
          <a:xfrm>
            <a:off x="1477108" y="2014538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a.</a:t>
            </a:r>
          </a:p>
        </p:txBody>
      </p:sp>
      <p:sp>
        <p:nvSpPr>
          <p:cNvPr id="27668" name="Rectangle 19"/>
          <p:cNvSpPr>
            <a:spLocks noChangeArrowheads="1"/>
          </p:cNvSpPr>
          <p:nvPr/>
        </p:nvSpPr>
        <p:spPr bwMode="auto">
          <a:xfrm>
            <a:off x="1403839" y="2395539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69" name="WordArt 20"/>
          <p:cNvSpPr>
            <a:spLocks noChangeArrowheads="1" noChangeShapeType="1" noTextEdit="1"/>
          </p:cNvSpPr>
          <p:nvPr/>
        </p:nvSpPr>
        <p:spPr bwMode="auto">
          <a:xfrm>
            <a:off x="1477108" y="2420938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b.</a:t>
            </a:r>
          </a:p>
        </p:txBody>
      </p:sp>
      <p:sp>
        <p:nvSpPr>
          <p:cNvPr id="27670" name="Rectangle 21"/>
          <p:cNvSpPr>
            <a:spLocks noChangeArrowheads="1"/>
          </p:cNvSpPr>
          <p:nvPr/>
        </p:nvSpPr>
        <p:spPr bwMode="auto">
          <a:xfrm>
            <a:off x="1403839" y="2830514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1" name="WordArt 22"/>
          <p:cNvSpPr>
            <a:spLocks noChangeArrowheads="1" noChangeShapeType="1" noTextEdit="1"/>
          </p:cNvSpPr>
          <p:nvPr/>
        </p:nvSpPr>
        <p:spPr bwMode="auto">
          <a:xfrm>
            <a:off x="1477108" y="2855913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c.</a:t>
            </a:r>
          </a:p>
        </p:txBody>
      </p:sp>
      <p:sp>
        <p:nvSpPr>
          <p:cNvPr id="27672" name="Rectangle 23"/>
          <p:cNvSpPr>
            <a:spLocks noChangeArrowheads="1"/>
          </p:cNvSpPr>
          <p:nvPr/>
        </p:nvSpPr>
        <p:spPr bwMode="auto">
          <a:xfrm>
            <a:off x="1403839" y="3236914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3" name="WordArt 24"/>
          <p:cNvSpPr>
            <a:spLocks noChangeArrowheads="1" noChangeShapeType="1" noTextEdit="1"/>
          </p:cNvSpPr>
          <p:nvPr/>
        </p:nvSpPr>
        <p:spPr bwMode="auto">
          <a:xfrm>
            <a:off x="1477108" y="3262313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d.</a:t>
            </a:r>
          </a:p>
        </p:txBody>
      </p:sp>
      <p:sp>
        <p:nvSpPr>
          <p:cNvPr id="27674" name="Rectangle 25"/>
          <p:cNvSpPr>
            <a:spLocks noChangeArrowheads="1"/>
          </p:cNvSpPr>
          <p:nvPr/>
        </p:nvSpPr>
        <p:spPr bwMode="auto">
          <a:xfrm>
            <a:off x="1403839" y="3716339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5" name="WordArt 26"/>
          <p:cNvSpPr>
            <a:spLocks noChangeArrowheads="1" noChangeShapeType="1" noTextEdit="1"/>
          </p:cNvSpPr>
          <p:nvPr/>
        </p:nvSpPr>
        <p:spPr bwMode="auto">
          <a:xfrm>
            <a:off x="1477108" y="3741738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e.</a:t>
            </a:r>
          </a:p>
        </p:txBody>
      </p:sp>
      <p:sp>
        <p:nvSpPr>
          <p:cNvPr id="27676" name="Rectangle 27"/>
          <p:cNvSpPr>
            <a:spLocks noChangeArrowheads="1"/>
          </p:cNvSpPr>
          <p:nvPr/>
        </p:nvSpPr>
        <p:spPr bwMode="auto">
          <a:xfrm>
            <a:off x="1403839" y="4149726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7" name="WordArt 28"/>
          <p:cNvSpPr>
            <a:spLocks noChangeArrowheads="1" noChangeShapeType="1" noTextEdit="1"/>
          </p:cNvSpPr>
          <p:nvPr/>
        </p:nvSpPr>
        <p:spPr bwMode="auto">
          <a:xfrm>
            <a:off x="1477108" y="4175125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f.</a:t>
            </a:r>
          </a:p>
        </p:txBody>
      </p:sp>
      <p:sp>
        <p:nvSpPr>
          <p:cNvPr id="27678" name="Rectangle 29"/>
          <p:cNvSpPr>
            <a:spLocks noChangeArrowheads="1"/>
          </p:cNvSpPr>
          <p:nvPr/>
        </p:nvSpPr>
        <p:spPr bwMode="auto">
          <a:xfrm>
            <a:off x="1403839" y="4556126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79" name="WordArt 30"/>
          <p:cNvSpPr>
            <a:spLocks noChangeArrowheads="1" noChangeShapeType="1" noTextEdit="1"/>
          </p:cNvSpPr>
          <p:nvPr/>
        </p:nvSpPr>
        <p:spPr bwMode="auto">
          <a:xfrm>
            <a:off x="1477108" y="4581525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g.</a:t>
            </a:r>
          </a:p>
        </p:txBody>
      </p:sp>
      <p:sp>
        <p:nvSpPr>
          <p:cNvPr id="27680" name="Rectangle 31"/>
          <p:cNvSpPr>
            <a:spLocks noChangeArrowheads="1"/>
          </p:cNvSpPr>
          <p:nvPr/>
        </p:nvSpPr>
        <p:spPr bwMode="auto">
          <a:xfrm>
            <a:off x="1403839" y="4987926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81" name="WordArt 32"/>
          <p:cNvSpPr>
            <a:spLocks noChangeArrowheads="1" noChangeShapeType="1" noTextEdit="1"/>
          </p:cNvSpPr>
          <p:nvPr/>
        </p:nvSpPr>
        <p:spPr bwMode="auto">
          <a:xfrm>
            <a:off x="1477108" y="5013325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h.</a:t>
            </a:r>
          </a:p>
        </p:txBody>
      </p:sp>
      <p:sp>
        <p:nvSpPr>
          <p:cNvPr id="27682" name="Rectangle 33"/>
          <p:cNvSpPr>
            <a:spLocks noChangeArrowheads="1"/>
          </p:cNvSpPr>
          <p:nvPr/>
        </p:nvSpPr>
        <p:spPr bwMode="auto">
          <a:xfrm>
            <a:off x="1403839" y="5372101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83" name="WordArt 34"/>
          <p:cNvSpPr>
            <a:spLocks noChangeArrowheads="1" noChangeShapeType="1" noTextEdit="1"/>
          </p:cNvSpPr>
          <p:nvPr/>
        </p:nvSpPr>
        <p:spPr bwMode="auto">
          <a:xfrm>
            <a:off x="1477108" y="5397500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i.</a:t>
            </a:r>
          </a:p>
        </p:txBody>
      </p:sp>
      <p:sp>
        <p:nvSpPr>
          <p:cNvPr id="27684" name="Rectangle 35"/>
          <p:cNvSpPr>
            <a:spLocks noChangeArrowheads="1"/>
          </p:cNvSpPr>
          <p:nvPr/>
        </p:nvSpPr>
        <p:spPr bwMode="auto">
          <a:xfrm>
            <a:off x="1403839" y="5772151"/>
            <a:ext cx="360485" cy="288925"/>
          </a:xfrm>
          <a:prstGeom prst="rect">
            <a:avLst/>
          </a:prstGeom>
          <a:gradFill rotWithShape="1">
            <a:gsLst>
              <a:gs pos="0">
                <a:srgbClr val="990033"/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7685" name="WordArt 36"/>
          <p:cNvSpPr>
            <a:spLocks noChangeArrowheads="1" noChangeShapeType="1" noTextEdit="1"/>
          </p:cNvSpPr>
          <p:nvPr/>
        </p:nvSpPr>
        <p:spPr bwMode="auto">
          <a:xfrm>
            <a:off x="1477108" y="5797550"/>
            <a:ext cx="2154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j.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2093926" y="3051175"/>
            <a:ext cx="5106987" cy="52705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FFFF66"/>
            </a:solidFill>
            <a:prstDash val="dashDot"/>
            <a:round/>
            <a:headEnd/>
            <a:tailEnd/>
          </a:ln>
        </p:spPr>
        <p:txBody>
          <a:bodyPr lIns="91435" tIns="45718" rIns="91435" bIns="45718" anchor="ctr">
            <a:spAutoFit/>
          </a:bodyPr>
          <a:lstStyle/>
          <a:p>
            <a:endParaRPr lang="en-GB"/>
          </a:p>
        </p:txBody>
      </p:sp>
      <p:pic>
        <p:nvPicPr>
          <p:cNvPr id="3" name="Picture 5" descr="102426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762000"/>
            <a:ext cx="26479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6"/>
          <p:cNvSpPr>
            <a:spLocks noChangeArrowheads="1" noChangeShapeType="1" noTextEdit="1"/>
          </p:cNvSpPr>
          <p:nvPr/>
        </p:nvSpPr>
        <p:spPr bwMode="auto">
          <a:xfrm>
            <a:off x="989819" y="2780928"/>
            <a:ext cx="73152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2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...</a:t>
            </a:r>
            <a:r>
              <a:rPr lang="en-US" sz="3200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Matur</a:t>
            </a:r>
            <a:r>
              <a:rPr lang="id-ID" sz="32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 N</a:t>
            </a:r>
            <a:r>
              <a:rPr lang="en-US" sz="3200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uwun</a:t>
            </a:r>
            <a:r>
              <a:rPr lang="id-ID" sz="32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...</a:t>
            </a:r>
            <a:endParaRPr lang="en-US" sz="32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6796" dir="1593903" algn="ctr" rotWithShape="0">
                  <a:srgbClr val="990033"/>
                </a:outerShdw>
              </a:effectLst>
              <a:latin typeface="Benguiat Bk BT"/>
            </a:endParaRP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381000" y="5334000"/>
            <a:ext cx="8382000" cy="1219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2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...Kupat kecemplung santen, </a:t>
            </a:r>
          </a:p>
          <a:p>
            <a:pPr algn="ctr"/>
            <a:r>
              <a:rPr lang="en-US" sz="32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6796" dir="1593903" algn="ctr" rotWithShape="0">
                    <a:srgbClr val="990033"/>
                  </a:outerShdw>
                </a:effectLst>
                <a:latin typeface="Benguiat Bk BT"/>
              </a:rPr>
              <a:t>menawi lepat nyuwun pangapunten</a:t>
            </a:r>
          </a:p>
        </p:txBody>
      </p:sp>
    </p:spTree>
    <p:extLst>
      <p:ext uri="{BB962C8B-B14F-4D97-AF65-F5344CB8AC3E}">
        <p14:creationId xmlns:p14="http://schemas.microsoft.com/office/powerpoint/2010/main" xmlns="" val="191146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LOGO\Presentatio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551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70000"/>
                <a:lumOff val="30000"/>
              </a:schemeClr>
            </a:gs>
            <a:gs pos="50000">
              <a:schemeClr val="accent6">
                <a:lumMod val="66000"/>
              </a:schemeClr>
            </a:gs>
            <a:gs pos="100000">
              <a:schemeClr val="accent6">
                <a:lumMod val="3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651918" y="1314672"/>
            <a:ext cx="1496132" cy="386624"/>
          </a:xfrm>
          <a:prstGeom prst="round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ln w="1016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KEPALA PELAKSANA</a:t>
            </a:r>
          </a:p>
          <a:p>
            <a:pPr algn="ctr"/>
            <a:r>
              <a:rPr lang="id-ID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Drs. </a:t>
            </a:r>
            <a:r>
              <a:rPr 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EDY SUSANTO</a:t>
            </a:r>
            <a:endParaRPr lang="en-US" sz="9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394067" y="1882821"/>
            <a:ext cx="1558471" cy="386624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Arial Black" pitchFamily="34" charset="0"/>
              </a:rPr>
              <a:t>KEPALA SEKRETARIAT</a:t>
            </a:r>
          </a:p>
          <a:p>
            <a:pPr algn="ctr"/>
            <a:endParaRPr lang="en-US" sz="600" b="1" dirty="0" smtClean="0">
              <a:solidFill>
                <a:srgbClr val="FFC000"/>
              </a:solidFill>
              <a:latin typeface="Arial Black" pitchFamily="34" charset="0"/>
            </a:endParaRPr>
          </a:p>
          <a:p>
            <a:pPr algn="ctr"/>
            <a:r>
              <a:rPr lang="en-US" sz="600" b="1" dirty="0" smtClean="0">
                <a:solidFill>
                  <a:srgbClr val="FFC000"/>
                </a:solidFill>
                <a:latin typeface="Arial Black" pitchFamily="34" charset="0"/>
              </a:rPr>
              <a:t>RATNA YULIANTY, S.H., M.H</a:t>
            </a:r>
            <a:endParaRPr lang="en-US" sz="6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362898" y="6111124"/>
            <a:ext cx="1496132" cy="461605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Arial Black" pitchFamily="34" charset="0"/>
              </a:rPr>
              <a:t>SATUAN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Arial Black" pitchFamily="34" charset="0"/>
              </a:rPr>
              <a:t>TUGAS</a:t>
            </a:r>
            <a:endParaRPr lang="en-US" sz="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394067" y="2527194"/>
            <a:ext cx="1558471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KASUBAG KEUANGAN</a:t>
            </a:r>
          </a:p>
          <a:p>
            <a:pPr algn="ctr"/>
            <a:endParaRPr lang="en-US" sz="600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HERIN PRAHARANTIASWI, S.E</a:t>
            </a:r>
            <a:r>
              <a:rPr lang="en-US" sz="500" dirty="0" smtClean="0">
                <a:solidFill>
                  <a:srgbClr val="4448F2"/>
                </a:solidFill>
                <a:latin typeface="Arial Black" pitchFamily="34" charset="0"/>
              </a:rPr>
              <a:t>.</a:t>
            </a:r>
            <a:endParaRPr lang="en-US" sz="5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031048" y="2527194"/>
            <a:ext cx="1676601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KASUBBAG UMUM DAN KEPEGAWAIAN</a:t>
            </a:r>
          </a:p>
          <a:p>
            <a:pPr algn="ctr"/>
            <a:endParaRPr lang="en-US" sz="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600" b="1" dirty="0" smtClean="0">
                <a:solidFill>
                  <a:srgbClr val="4448F2"/>
                </a:solidFill>
                <a:latin typeface="Arial Black" pitchFamily="34" charset="0"/>
              </a:rPr>
              <a:t>ERNI ANITA, </a:t>
            </a:r>
            <a:r>
              <a:rPr lang="en-US" sz="600" b="1" dirty="0" err="1" smtClean="0">
                <a:solidFill>
                  <a:srgbClr val="4448F2"/>
                </a:solidFill>
                <a:latin typeface="Arial Black" pitchFamily="34" charset="0"/>
              </a:rPr>
              <a:t>S.Sos</a:t>
            </a:r>
            <a:r>
              <a:rPr lang="en-US" sz="600" b="1" dirty="0" smtClean="0">
                <a:solidFill>
                  <a:srgbClr val="4448F2"/>
                </a:solidFill>
                <a:latin typeface="Arial Black" pitchFamily="34" charset="0"/>
              </a:rPr>
              <a:t>. ,M.M</a:t>
            </a:r>
            <a:r>
              <a:rPr lang="en-US" sz="700" dirty="0" smtClean="0">
                <a:solidFill>
                  <a:srgbClr val="4448F2"/>
                </a:solidFill>
                <a:latin typeface="Arial Black" pitchFamily="34" charset="0"/>
              </a:rPr>
              <a:t>.</a:t>
            </a:r>
            <a:endParaRPr lang="en-US" sz="7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95082" y="2527194"/>
            <a:ext cx="1728192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US" sz="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KASUBAG PERENCANAAN DAN EVALUASI</a:t>
            </a:r>
          </a:p>
          <a:p>
            <a:pPr algn="ctr"/>
            <a:endParaRPr lang="en-US" sz="600" dirty="0" smtClean="0">
              <a:solidFill>
                <a:srgbClr val="4448F2"/>
              </a:solidFill>
              <a:latin typeface="Arial Black" pitchFamily="34" charset="0"/>
            </a:endParaRPr>
          </a:p>
          <a:p>
            <a:pPr algn="ctr"/>
            <a:r>
              <a:rPr lang="en-US" sz="600" dirty="0">
                <a:solidFill>
                  <a:srgbClr val="4448F2"/>
                </a:solidFill>
                <a:latin typeface="Arial Black" pitchFamily="34" charset="0"/>
              </a:rPr>
              <a:t>MUFLICHAH ROYCHANI, S.T., M.M.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465527" y="2270116"/>
            <a:ext cx="3410171" cy="263430"/>
            <a:chOff x="3894196" y="1219994"/>
            <a:chExt cx="4168428" cy="311518"/>
          </a:xfrm>
        </p:grpSpPr>
        <p:cxnSp>
          <p:nvCxnSpPr>
            <p:cNvPr id="48" name="Elbow Connector 47"/>
            <p:cNvCxnSpPr>
              <a:stCxn id="11" idx="0"/>
              <a:endCxn id="10" idx="0"/>
            </p:cNvCxnSpPr>
            <p:nvPr/>
          </p:nvCxnSpPr>
          <p:spPr>
            <a:xfrm rot="5400000" flipH="1" flipV="1">
              <a:off x="5970901" y="-560211"/>
              <a:ext cx="15018" cy="4168428"/>
            </a:xfrm>
            <a:prstGeom prst="bentConnector3">
              <a:avLst>
                <a:gd name="adj1" fmla="val 1399984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7" idx="2"/>
              <a:endCxn id="9" idx="0"/>
            </p:cNvCxnSpPr>
            <p:nvPr/>
          </p:nvCxnSpPr>
          <p:spPr>
            <a:xfrm rot="5400000">
              <a:off x="5829300" y="1371600"/>
              <a:ext cx="3048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ounded Rectangle 12"/>
          <p:cNvSpPr/>
          <p:nvPr/>
        </p:nvSpPr>
        <p:spPr>
          <a:xfrm>
            <a:off x="1290825" y="3622629"/>
            <a:ext cx="1872208" cy="644373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Arial Black" pitchFamily="34" charset="0"/>
              </a:rPr>
              <a:t>KABID PENCEGAHAN DAN KESIAPSAIGAAN</a:t>
            </a:r>
          </a:p>
          <a:p>
            <a:pPr algn="ctr"/>
            <a:endParaRPr lang="en-US" sz="5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FFC000"/>
                </a:solidFill>
                <a:latin typeface="Arial Black" pitchFamily="34" charset="0"/>
              </a:rPr>
              <a:t>Ir. GUNAWAN IMAN SUROSO, M.M.</a:t>
            </a:r>
            <a:endParaRPr lang="en-US" sz="6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619417" y="3622629"/>
            <a:ext cx="2016270" cy="644373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bg1"/>
                </a:solidFill>
                <a:latin typeface="Arial Black" pitchFamily="34" charset="0"/>
              </a:rPr>
              <a:t>KABID REHABILITASI DAN REKONSTRUKSI</a:t>
            </a:r>
          </a:p>
          <a:p>
            <a:pPr algn="ctr"/>
            <a:endParaRPr lang="en-US" sz="7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FFC000"/>
                </a:solidFill>
                <a:latin typeface="Arial Black" pitchFamily="34" charset="0"/>
              </a:rPr>
              <a:t>Drs. JAYADI IMAM NUGROHO, M.T.</a:t>
            </a:r>
            <a:endParaRPr lang="en-US" sz="8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710920" y="3622629"/>
            <a:ext cx="1972393" cy="644373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Arial Black" pitchFamily="34" charset="0"/>
              </a:rPr>
              <a:t>KABID KEDARURATAN DAN LOGISTIK</a:t>
            </a:r>
          </a:p>
          <a:p>
            <a:pPr algn="ctr"/>
            <a:endParaRPr lang="en-US" sz="7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FFC000"/>
                </a:solidFill>
                <a:latin typeface="Arial Black" pitchFamily="34" charset="0"/>
              </a:rPr>
              <a:t>SUPRANOWO, S.H., M.M.</a:t>
            </a:r>
            <a:endParaRPr lang="en-US" sz="600" dirty="0">
              <a:solidFill>
                <a:srgbClr val="FFC000"/>
              </a:solidFill>
              <a:latin typeface="Arial Black" pitchFamily="34" charset="0"/>
            </a:endParaRPr>
          </a:p>
        </p:txBody>
      </p:sp>
      <p:cxnSp>
        <p:nvCxnSpPr>
          <p:cNvPr id="16" name="Elbow Connector 15"/>
          <p:cNvCxnSpPr>
            <a:stCxn id="6" idx="2"/>
            <a:endCxn id="7" idx="0"/>
          </p:cNvCxnSpPr>
          <p:nvPr/>
        </p:nvCxnSpPr>
        <p:spPr>
          <a:xfrm rot="16200000" flipH="1">
            <a:off x="4695881" y="405398"/>
            <a:ext cx="181525" cy="277331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</p:cNvCxnSpPr>
          <p:nvPr/>
        </p:nvCxnSpPr>
        <p:spPr>
          <a:xfrm rot="5400000">
            <a:off x="1831134" y="2053780"/>
            <a:ext cx="1921335" cy="1216366"/>
          </a:xfrm>
          <a:prstGeom prst="bentConnector3">
            <a:avLst>
              <a:gd name="adj1" fmla="val 8371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6" idx="2"/>
            <a:endCxn id="15" idx="0"/>
          </p:cNvCxnSpPr>
          <p:nvPr/>
        </p:nvCxnSpPr>
        <p:spPr>
          <a:xfrm rot="16200000" flipH="1">
            <a:off x="3087884" y="2013395"/>
            <a:ext cx="1921333" cy="1297133"/>
          </a:xfrm>
          <a:prstGeom prst="bentConnector3">
            <a:avLst>
              <a:gd name="adj1" fmla="val 8404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" idx="2"/>
            <a:endCxn id="14" idx="0"/>
          </p:cNvCxnSpPr>
          <p:nvPr/>
        </p:nvCxnSpPr>
        <p:spPr>
          <a:xfrm rot="16200000" flipH="1">
            <a:off x="4553102" y="548178"/>
            <a:ext cx="1921333" cy="4227568"/>
          </a:xfrm>
          <a:prstGeom prst="bentConnector3">
            <a:avLst>
              <a:gd name="adj1" fmla="val 8404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1840753" y="4440327"/>
            <a:ext cx="1394288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PENCEGAHAN</a:t>
            </a:r>
          </a:p>
          <a:p>
            <a:pPr algn="ctr"/>
            <a:endParaRPr lang="en-US" sz="700" dirty="0">
              <a:solidFill>
                <a:srgbClr val="4448F2"/>
              </a:solidFill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MHD. MUZAMMIL S.K.M. </a:t>
            </a:r>
            <a:endParaRPr lang="en-US" sz="6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147290" y="4492388"/>
            <a:ext cx="1433793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KEDARURATAN</a:t>
            </a:r>
          </a:p>
          <a:p>
            <a:pPr algn="ctr"/>
            <a:endParaRPr lang="en-US" sz="8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DIDIK WAHYU NUGROHO, S.T.</a:t>
            </a:r>
            <a:endParaRPr lang="en-US" sz="9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840753" y="5233562"/>
            <a:ext cx="1394288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en-US" sz="700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en-US" sz="7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en-US" sz="700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KESIAPSIAGAAN</a:t>
            </a: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RUDY YUDHA PERWIRA, S.PKP. </a:t>
            </a:r>
            <a:endParaRPr lang="en-US" sz="600" dirty="0">
              <a:solidFill>
                <a:srgbClr val="4448F2"/>
              </a:solidFill>
              <a:latin typeface="Arial Black" pitchFamily="34" charset="0"/>
            </a:endParaRP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algn="ctr"/>
            <a:endParaRPr lang="en-US" sz="800" dirty="0">
              <a:latin typeface="Arial Black" pitchFamily="34" charset="0"/>
            </a:endParaRPr>
          </a:p>
          <a:p>
            <a:pPr algn="ctr"/>
            <a:endParaRPr lang="en-US" sz="700" dirty="0">
              <a:latin typeface="Arial Black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147290" y="5233562"/>
            <a:ext cx="1433793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LOGISTIK</a:t>
            </a:r>
          </a:p>
          <a:p>
            <a:pPr algn="ctr"/>
            <a:endParaRPr lang="en-US" sz="8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NURHADIYANTA, S.H.</a:t>
            </a:r>
            <a:endParaRPr lang="en-US" sz="6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033927" y="4494546"/>
            <a:ext cx="1496132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REHABILITASI</a:t>
            </a:r>
          </a:p>
          <a:p>
            <a:pPr algn="ctr"/>
            <a:endParaRPr lang="en-US" sz="700" dirty="0" smtClean="0">
              <a:solidFill>
                <a:srgbClr val="4448F2"/>
              </a:solidFill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JOKO SAROYO, </a:t>
            </a:r>
            <a:r>
              <a:rPr lang="en-US" sz="600" dirty="0" err="1" smtClean="0">
                <a:solidFill>
                  <a:srgbClr val="4448F2"/>
                </a:solidFill>
                <a:latin typeface="Arial Black" pitchFamily="34" charset="0"/>
              </a:rPr>
              <a:t>S.Pd</a:t>
            </a:r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., </a:t>
            </a:r>
            <a:r>
              <a:rPr lang="en-US" sz="600" dirty="0" err="1" smtClean="0">
                <a:solidFill>
                  <a:srgbClr val="4448F2"/>
                </a:solidFill>
                <a:latin typeface="Arial Black" pitchFamily="34" charset="0"/>
              </a:rPr>
              <a:t>M.Pd</a:t>
            </a:r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.</a:t>
            </a:r>
            <a:endParaRPr lang="en-US" sz="900" dirty="0">
              <a:solidFill>
                <a:srgbClr val="4448F2"/>
              </a:solidFill>
              <a:latin typeface="Arial Black" pitchFamily="34" charset="0"/>
            </a:endParaRPr>
          </a:p>
          <a:p>
            <a:pPr algn="ctr"/>
            <a:endParaRPr lang="en-US" sz="8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 </a:t>
            </a:r>
            <a:endParaRPr lang="en-US" sz="600" dirty="0">
              <a:solidFill>
                <a:srgbClr val="4448F2"/>
              </a:solidFill>
              <a:latin typeface="Arial Black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23528" y="6024987"/>
            <a:ext cx="1184438" cy="64437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tx1"/>
                </a:solidFill>
                <a:latin typeface="Arial Black" pitchFamily="34" charset="0"/>
              </a:rPr>
              <a:t>KELOMPOK JABATAN FUNGSIONAL</a:t>
            </a:r>
            <a:endParaRPr lang="en-US" sz="9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cxnSp>
        <p:nvCxnSpPr>
          <p:cNvPr id="26" name="Elbow Connector 25"/>
          <p:cNvCxnSpPr/>
          <p:nvPr/>
        </p:nvCxnSpPr>
        <p:spPr>
          <a:xfrm rot="5400000">
            <a:off x="3689934" y="4548784"/>
            <a:ext cx="1288747" cy="748066"/>
          </a:xfrm>
          <a:prstGeom prst="bentConnector3">
            <a:avLst>
              <a:gd name="adj1" fmla="val 6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56452" y="5559191"/>
            <a:ext cx="187017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1" idx="1"/>
          </p:cNvCxnSpPr>
          <p:nvPr/>
        </p:nvCxnSpPr>
        <p:spPr>
          <a:xfrm rot="10800000">
            <a:off x="3960274" y="4814574"/>
            <a:ext cx="187017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/>
          <p:nvPr/>
        </p:nvCxnSpPr>
        <p:spPr>
          <a:xfrm rot="5400000">
            <a:off x="1211965" y="4601852"/>
            <a:ext cx="1288747" cy="654558"/>
          </a:xfrm>
          <a:prstGeom prst="bentConnector3">
            <a:avLst>
              <a:gd name="adj1" fmla="val 6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529059" y="5555749"/>
            <a:ext cx="311694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0800000">
            <a:off x="1529059" y="4780269"/>
            <a:ext cx="311694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6" idx="2"/>
            <a:endCxn id="8" idx="1"/>
          </p:cNvCxnSpPr>
          <p:nvPr/>
        </p:nvCxnSpPr>
        <p:spPr>
          <a:xfrm rot="16200000" flipH="1">
            <a:off x="2061126" y="3040154"/>
            <a:ext cx="4640631" cy="1962914"/>
          </a:xfrm>
          <a:prstGeom prst="bentConnector2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556137" y="199785"/>
            <a:ext cx="3441976" cy="60960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BADAN PENANGGULANGAN BENCANA DAERAH</a:t>
            </a:r>
          </a:p>
          <a:p>
            <a:pPr algn="ctr"/>
            <a:r>
              <a:rPr lang="en-US" sz="900" b="1" u="sng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KABUPATEN MAGELANG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Arial Black" panose="020B0A04020102020204" pitchFamily="34" charset="0"/>
              </a:rPr>
              <a:t>KEPALA</a:t>
            </a:r>
            <a:r>
              <a:rPr lang="en-US" sz="800" b="1" u="sng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Arial Black" panose="020B0A04020102020204" pitchFamily="34" charset="0"/>
              </a:rPr>
              <a:t>SEKDA KAB. </a:t>
            </a:r>
            <a:r>
              <a:rPr lang="en-US" sz="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MAGELANG</a:t>
            </a:r>
            <a:endParaRPr lang="en-US" sz="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35029" y="1009872"/>
            <a:ext cx="1606404" cy="30480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UNSUR PENGARAH</a:t>
            </a:r>
            <a:endParaRPr lang="en-US" sz="10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67502" y="1009872"/>
            <a:ext cx="1464963" cy="30480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UNSUR PELAKSANA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35029" y="1322035"/>
            <a:ext cx="1606404" cy="449837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KETUA</a:t>
            </a:r>
          </a:p>
          <a:p>
            <a:pPr marL="171450" indent="-171450">
              <a:buFontTx/>
              <a:buChar char="-"/>
            </a:pPr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ANGGOTA</a:t>
            </a:r>
            <a:endParaRPr lang="en-US" sz="1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37" name="Elbow Connector 36"/>
          <p:cNvCxnSpPr>
            <a:stCxn id="34" idx="0"/>
            <a:endCxn id="35" idx="0"/>
          </p:cNvCxnSpPr>
          <p:nvPr/>
        </p:nvCxnSpPr>
        <p:spPr>
          <a:xfrm rot="5400000" flipH="1" flipV="1">
            <a:off x="2269107" y="-121004"/>
            <a:ext cx="12700" cy="2261753"/>
          </a:xfrm>
          <a:prstGeom prst="bentConnector3">
            <a:avLst>
              <a:gd name="adj1" fmla="val 821346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277125" y="809385"/>
            <a:ext cx="0" cy="961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5" idx="0"/>
          </p:cNvCxnSpPr>
          <p:nvPr/>
        </p:nvCxnSpPr>
        <p:spPr>
          <a:xfrm flipH="1" flipV="1">
            <a:off x="904670" y="2398991"/>
            <a:ext cx="11077" cy="36259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04670" y="2398990"/>
            <a:ext cx="24953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7031048" y="5216673"/>
            <a:ext cx="1496132" cy="644373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KASI REKONSTRUKSI</a:t>
            </a:r>
          </a:p>
          <a:p>
            <a:pPr algn="ctr"/>
            <a:endParaRPr lang="en-US" sz="800" dirty="0">
              <a:latin typeface="Arial Black" pitchFamily="34" charset="0"/>
            </a:endParaRPr>
          </a:p>
          <a:p>
            <a:pPr algn="ctr"/>
            <a:r>
              <a:rPr lang="en-US" sz="600" dirty="0" smtClean="0">
                <a:solidFill>
                  <a:srgbClr val="4448F2"/>
                </a:solidFill>
                <a:latin typeface="Arial Black" pitchFamily="34" charset="0"/>
              </a:rPr>
              <a:t>TEGUH HARDIYONO, S.T.</a:t>
            </a:r>
            <a:endParaRPr lang="en-US" sz="600" dirty="0">
              <a:solidFill>
                <a:srgbClr val="4448F2"/>
              </a:solidFill>
              <a:latin typeface="Arial Black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5400000">
            <a:off x="6588690" y="4548785"/>
            <a:ext cx="1288747" cy="748066"/>
          </a:xfrm>
          <a:prstGeom prst="bentConnector3">
            <a:avLst>
              <a:gd name="adj1" fmla="val 6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855208" y="5559192"/>
            <a:ext cx="187017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0800000">
            <a:off x="6859030" y="4814575"/>
            <a:ext cx="187017" cy="13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4535377" y="171911"/>
            <a:ext cx="4370907" cy="1288250"/>
            <a:chOff x="0" y="8800"/>
            <a:chExt cx="8839200" cy="994500"/>
          </a:xfrm>
          <a:solidFill>
            <a:srgbClr val="FFFF0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6" name="Rounded Rectangle 93"/>
            <p:cNvSpPr/>
            <p:nvPr/>
          </p:nvSpPr>
          <p:spPr>
            <a:xfrm>
              <a:off x="0" y="8800"/>
              <a:ext cx="8839200" cy="994500"/>
            </a:xfrm>
            <a:prstGeom prst="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ounded Rectangle 4"/>
            <p:cNvSpPr/>
            <p:nvPr/>
          </p:nvSpPr>
          <p:spPr>
            <a:xfrm>
              <a:off x="74062" y="69314"/>
              <a:ext cx="8435037" cy="89740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r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spc="50" dirty="0" smtClean="0">
                  <a:ln w="19050" cmpd="sng">
                    <a:solidFill>
                      <a:srgbClr val="808000"/>
                    </a:solidFill>
                    <a:prstDash val="solid"/>
                  </a:ln>
                  <a:solidFill>
                    <a:srgbClr val="0000FF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haroni" pitchFamily="2" charset="-79"/>
                  <a:cs typeface="Aharoni" pitchFamily="2" charset="-79"/>
                </a:rPr>
                <a:t>STRUKTUR ORGANISASI</a:t>
              </a:r>
              <a:br>
                <a:rPr lang="en-US" sz="2400" b="1" kern="1200" spc="50" dirty="0" smtClean="0">
                  <a:ln w="19050" cmpd="sng">
                    <a:solidFill>
                      <a:srgbClr val="808000"/>
                    </a:solidFill>
                    <a:prstDash val="solid"/>
                  </a:ln>
                  <a:solidFill>
                    <a:srgbClr val="0000FF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haroni" pitchFamily="2" charset="-79"/>
                  <a:cs typeface="Aharoni" pitchFamily="2" charset="-79"/>
                </a:rPr>
              </a:br>
              <a:r>
                <a:rPr lang="en-US" sz="2400" b="1" kern="1200" spc="50" dirty="0" smtClean="0">
                  <a:ln w="19050" cmpd="sng">
                    <a:solidFill>
                      <a:srgbClr val="808000"/>
                    </a:solidFill>
                    <a:prstDash val="solid"/>
                  </a:ln>
                  <a:solidFill>
                    <a:srgbClr val="0000FF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haroni" pitchFamily="2" charset="-79"/>
                  <a:cs typeface="Aharoni" pitchFamily="2" charset="-79"/>
                </a:rPr>
                <a:t>BPBD</a:t>
              </a:r>
              <a:r>
                <a:rPr lang="id-ID" sz="2400" b="1" kern="1200" spc="50" dirty="0" smtClean="0">
                  <a:ln w="19050" cmpd="sng">
                    <a:solidFill>
                      <a:srgbClr val="808000"/>
                    </a:solidFill>
                    <a:prstDash val="solid"/>
                  </a:ln>
                  <a:solidFill>
                    <a:srgbClr val="0000FF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haroni" pitchFamily="2" charset="-79"/>
                  <a:cs typeface="Aharoni" pitchFamily="2" charset="-79"/>
                </a:rPr>
                <a:t> KABUPATEN MAGELANG</a:t>
              </a:r>
              <a:endParaRPr lang="en-US" sz="2400" b="1" kern="1200" spc="50" dirty="0">
                <a:ln w="19050" cmpd="sng">
                  <a:solidFill>
                    <a:srgbClr val="808000"/>
                  </a:solidFill>
                  <a:prstDash val="solid"/>
                </a:ln>
                <a:solidFill>
                  <a:srgbClr val="0000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3612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44892"/>
            <a:ext cx="5489820" cy="409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67744" y="44624"/>
            <a:ext cx="4561272" cy="500042"/>
          </a:xfr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id-ID" b="1" dirty="0">
                <a:solidFill>
                  <a:srgbClr val="C00000"/>
                </a:solidFill>
              </a:rPr>
              <a:t>GAMBARAN UMUM</a:t>
            </a:r>
          </a:p>
        </p:txBody>
      </p:sp>
      <p:sp>
        <p:nvSpPr>
          <p:cNvPr id="4" name="Rectangle 3"/>
          <p:cNvSpPr/>
          <p:nvPr/>
        </p:nvSpPr>
        <p:spPr>
          <a:xfrm>
            <a:off x="217794" y="601460"/>
            <a:ext cx="8715436" cy="1785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b="1" dirty="0"/>
              <a:t>      </a:t>
            </a:r>
            <a:r>
              <a:rPr lang="id-ID" sz="2000" b="1" dirty="0"/>
              <a:t>Batas wilayah :</a:t>
            </a:r>
            <a:endParaRPr lang="id-ID" b="1" dirty="0"/>
          </a:p>
          <a:p>
            <a:r>
              <a:rPr lang="id-ID" b="1" dirty="0"/>
              <a:t>      - </a:t>
            </a:r>
            <a:r>
              <a:rPr lang="id-ID" b="1" dirty="0" smtClean="0"/>
              <a:t>Utara	      : </a:t>
            </a:r>
            <a:r>
              <a:rPr lang="id-ID" b="1" dirty="0"/>
              <a:t>Kab. Temanggung dan Kab. Semarang</a:t>
            </a:r>
          </a:p>
          <a:p>
            <a:r>
              <a:rPr lang="id-ID" b="1" dirty="0"/>
              <a:t>      - </a:t>
            </a:r>
            <a:r>
              <a:rPr lang="id-ID" b="1" dirty="0" smtClean="0"/>
              <a:t>Timur	      : </a:t>
            </a:r>
            <a:r>
              <a:rPr lang="id-ID" b="1" dirty="0"/>
              <a:t>Kab. Semarang dan Kab. Boyolali</a:t>
            </a:r>
          </a:p>
          <a:p>
            <a:r>
              <a:rPr lang="id-ID" b="1" dirty="0"/>
              <a:t>      - </a:t>
            </a:r>
            <a:r>
              <a:rPr lang="id-ID" b="1" dirty="0" smtClean="0"/>
              <a:t>Selatan	      : </a:t>
            </a:r>
            <a:r>
              <a:rPr lang="id-ID" b="1" dirty="0"/>
              <a:t>Kab. Purworejo dan Provinsi DIY  (Sleman dan Kulon Progo)</a:t>
            </a:r>
          </a:p>
          <a:p>
            <a:pPr>
              <a:tabLst>
                <a:tab pos="2147888" algn="l"/>
              </a:tabLst>
            </a:pPr>
            <a:r>
              <a:rPr lang="id-ID" b="1" dirty="0"/>
              <a:t>      - </a:t>
            </a:r>
            <a:r>
              <a:rPr lang="id-ID" b="1" dirty="0" smtClean="0"/>
              <a:t>Barat	 : </a:t>
            </a:r>
            <a:r>
              <a:rPr lang="id-ID" b="1" dirty="0"/>
              <a:t>Kab. Temanggung dan Kab. Wonosobo</a:t>
            </a:r>
          </a:p>
          <a:p>
            <a:pPr>
              <a:tabLst>
                <a:tab pos="2335213" algn="l"/>
              </a:tabLst>
            </a:pPr>
            <a:r>
              <a:rPr lang="id-ID" b="1" dirty="0"/>
              <a:t>      - Di </a:t>
            </a:r>
            <a:r>
              <a:rPr lang="id-ID" b="1" dirty="0" smtClean="0"/>
              <a:t>tengah-tengah :  </a:t>
            </a:r>
            <a:r>
              <a:rPr lang="id-ID" b="1" dirty="0"/>
              <a:t>terdapat Kota Magelang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652120" y="2653073"/>
            <a:ext cx="3384376" cy="28931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b="1" u="sng" dirty="0"/>
              <a:t>Kabupaten Magelang :</a:t>
            </a:r>
          </a:p>
          <a:p>
            <a:r>
              <a:rPr lang="id-ID" b="1" dirty="0"/>
              <a:t>- Luas Wilayah </a:t>
            </a:r>
            <a:r>
              <a:rPr lang="id-ID" dirty="0"/>
              <a:t>: 1.085,73 km2</a:t>
            </a:r>
          </a:p>
          <a:p>
            <a:r>
              <a:rPr lang="id-ID" dirty="0"/>
              <a:t>                        </a:t>
            </a:r>
            <a:r>
              <a:rPr lang="id-ID" dirty="0" smtClean="0"/>
              <a:t>(</a:t>
            </a:r>
            <a:r>
              <a:rPr lang="id-ID" dirty="0"/>
              <a:t>108.573 ha)</a:t>
            </a:r>
          </a:p>
          <a:p>
            <a:pPr>
              <a:buFontTx/>
              <a:buChar char="-"/>
            </a:pPr>
            <a:r>
              <a:rPr lang="id-ID" b="1" dirty="0"/>
              <a:t> Jumlah Kecamatan : 21 </a:t>
            </a:r>
            <a:r>
              <a:rPr lang="id-ID" b="1" dirty="0" smtClean="0"/>
              <a:t>kec.</a:t>
            </a:r>
            <a:endParaRPr lang="id-ID" b="1" dirty="0"/>
          </a:p>
          <a:p>
            <a:pPr>
              <a:buFontTx/>
              <a:buChar char="-"/>
            </a:pPr>
            <a:r>
              <a:rPr lang="id-ID" b="1" dirty="0"/>
              <a:t> Jumlah Desa           </a:t>
            </a:r>
            <a:r>
              <a:rPr lang="id-ID" b="1" dirty="0" smtClean="0"/>
              <a:t>: </a:t>
            </a:r>
            <a:r>
              <a:rPr lang="id-ID" b="1" dirty="0"/>
              <a:t>367</a:t>
            </a:r>
          </a:p>
          <a:p>
            <a:pPr>
              <a:buFontTx/>
              <a:buChar char="-"/>
            </a:pPr>
            <a:r>
              <a:rPr lang="id-ID" b="1" dirty="0"/>
              <a:t> Jumlah Kelurahan </a:t>
            </a:r>
            <a:r>
              <a:rPr lang="id-ID" b="1" dirty="0" smtClean="0"/>
              <a:t>  </a:t>
            </a:r>
            <a:r>
              <a:rPr lang="id-ID" b="1" dirty="0"/>
              <a:t>:  5</a:t>
            </a:r>
          </a:p>
          <a:p>
            <a:pPr>
              <a:buFontTx/>
              <a:buChar char="-"/>
            </a:pPr>
            <a:r>
              <a:rPr lang="id-ID" b="1" dirty="0"/>
              <a:t> </a:t>
            </a:r>
            <a:r>
              <a:rPr lang="id-ID" b="1" dirty="0" smtClean="0"/>
              <a:t>Jml </a:t>
            </a:r>
            <a:r>
              <a:rPr lang="id-ID" b="1" dirty="0"/>
              <a:t>penduduk </a:t>
            </a:r>
            <a:r>
              <a:rPr lang="id-ID" b="1" dirty="0" smtClean="0"/>
              <a:t>  : </a:t>
            </a:r>
            <a:r>
              <a:rPr lang="id-ID" dirty="0" smtClean="0"/>
              <a:t>1.193.569 jiwa</a:t>
            </a:r>
            <a:endParaRPr lang="id-ID" b="1" dirty="0"/>
          </a:p>
          <a:p>
            <a:r>
              <a:rPr lang="id-ID" sz="1600" b="1" dirty="0" smtClean="0"/>
              <a:t>   </a:t>
            </a:r>
            <a:r>
              <a:rPr lang="id-ID" b="1" dirty="0" smtClean="0"/>
              <a:t>terdiri </a:t>
            </a:r>
            <a:r>
              <a:rPr lang="id-ID" b="1" dirty="0"/>
              <a:t>dari :</a:t>
            </a:r>
            <a:endParaRPr lang="id-ID" sz="2000" b="1" dirty="0"/>
          </a:p>
          <a:p>
            <a:r>
              <a:rPr lang="id-ID" b="1" dirty="0"/>
              <a:t>    - Laki-laki       : </a:t>
            </a:r>
            <a:r>
              <a:rPr lang="id-ID" dirty="0"/>
              <a:t>600.050</a:t>
            </a:r>
            <a:r>
              <a:rPr lang="id-ID" b="1" dirty="0"/>
              <a:t> jiwa</a:t>
            </a:r>
          </a:p>
          <a:p>
            <a:r>
              <a:rPr lang="id-ID" b="1" dirty="0"/>
              <a:t>    - Perempuan </a:t>
            </a:r>
            <a:r>
              <a:rPr lang="id-ID" b="1" dirty="0" smtClean="0"/>
              <a:t>  : </a:t>
            </a:r>
            <a:r>
              <a:rPr lang="id-ID" dirty="0"/>
              <a:t>593.519</a:t>
            </a:r>
            <a:r>
              <a:rPr lang="id-ID" b="1" dirty="0"/>
              <a:t> jiwa</a:t>
            </a:r>
          </a:p>
        </p:txBody>
      </p:sp>
    </p:spTree>
    <p:extLst>
      <p:ext uri="{BB962C8B-B14F-4D97-AF65-F5344CB8AC3E}">
        <p14:creationId xmlns:p14="http://schemas.microsoft.com/office/powerpoint/2010/main" xmlns="" val="1743727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9472"/>
            <a:ext cx="8352928" cy="104008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REKAP KEJADIAN BENCANA </a:t>
            </a:r>
            <a:r>
              <a:rPr lang="id-ID" sz="36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DI </a:t>
            </a:r>
            <a:r>
              <a:rPr lang="id-ID" sz="3600" dirty="0" smtClean="0">
                <a:solidFill>
                  <a:schemeClr val="tx1"/>
                </a:solidFill>
                <a:latin typeface="Arial Black" pitchFamily="34" charset="0"/>
              </a:rPr>
              <a:t>KAB. MAGELANG </a:t>
            </a: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2013-201</a:t>
            </a:r>
            <a:r>
              <a:rPr lang="id-ID" sz="3600" dirty="0" smtClean="0">
                <a:solidFill>
                  <a:schemeClr val="tx1"/>
                </a:solidFill>
                <a:latin typeface="Arial Black" pitchFamily="34" charset="0"/>
              </a:rPr>
              <a:t>9</a:t>
            </a:r>
            <a:endParaRPr lang="en-US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70988671"/>
              </p:ext>
            </p:extLst>
          </p:nvPr>
        </p:nvGraphicFramePr>
        <p:xfrm>
          <a:off x="395536" y="1443608"/>
          <a:ext cx="8378124" cy="5009728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490331"/>
                <a:gridCol w="1880928"/>
                <a:gridCol w="838167"/>
                <a:gridCol w="838167"/>
                <a:gridCol w="908015"/>
                <a:gridCol w="908015"/>
                <a:gridCol w="838167"/>
                <a:gridCol w="838167"/>
                <a:gridCol w="838167"/>
              </a:tblGrid>
              <a:tr h="57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KEJADIAN BENCANA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2016 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2018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2019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561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ERUPSI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67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BANJIR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2547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TANAH LONGSOR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88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105</a:t>
                      </a:r>
                      <a:endParaRPr lang="id-ID" sz="1800" b="0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231</a:t>
                      </a:r>
                      <a:endParaRPr lang="id-ID" sz="1800" b="0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209</a:t>
                      </a:r>
                      <a:endParaRPr lang="id-ID" sz="1800" b="0" i="0" u="none" strike="noStrik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056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ANGIN </a:t>
                      </a:r>
                      <a:r>
                        <a:rPr lang="en-US" sz="1800" u="none" strike="noStrike" kern="1200" dirty="0" smtClean="0">
                          <a:solidFill>
                            <a:schemeClr val="tx1"/>
                          </a:solidFill>
                        </a:rPr>
                        <a:t>KENCANG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153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44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105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8783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KEKERINGAN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5329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KEBAKARAN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46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37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056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GEMPA BUMI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056"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7150" indent="0" algn="l" fontAlgn="b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</a:rPr>
                        <a:t>LAIN-LAIN</a:t>
                      </a:r>
                      <a:endParaRPr lang="en-US" sz="180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800" u="none" strike="noStrike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d-ID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277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</a:rPr>
                        <a:t>JUMLAH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</a:rPr>
                        <a:t> 301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</a:rPr>
                        <a:t>172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</a:rPr>
                        <a:t>185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chemeClr val="tx1"/>
                          </a:solidFill>
                        </a:rPr>
                        <a:t>204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b="1" u="none" strike="noStrike" dirty="0" smtClean="0">
                          <a:solidFill>
                            <a:schemeClr val="tx1"/>
                          </a:solidFill>
                        </a:rPr>
                        <a:t>352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b="1" u="none" strike="noStrike" dirty="0" smtClean="0">
                          <a:solidFill>
                            <a:schemeClr val="tx1"/>
                          </a:solidFill>
                        </a:rPr>
                        <a:t>447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800" b="1" u="none" strike="noStrike" dirty="0" smtClean="0">
                          <a:solidFill>
                            <a:schemeClr val="tx1"/>
                          </a:solidFill>
                        </a:rPr>
                        <a:t>139*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7" marR="9527" marT="9526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644404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latin typeface="Times New Roman" pitchFamily="18" charset="0"/>
                <a:cs typeface="Times New Roman" pitchFamily="18" charset="0"/>
              </a:rPr>
              <a:t>*  = </a:t>
            </a:r>
            <a:r>
              <a:rPr lang="id-ID" b="1" i="1" dirty="0" smtClean="0">
                <a:latin typeface="Times New Roman" pitchFamily="18" charset="0"/>
                <a:cs typeface="Times New Roman" pitchFamily="18" charset="0"/>
              </a:rPr>
              <a:t>jumlah kejadian tahun 2019 sampai dengan 05 Maret 2019 </a:t>
            </a:r>
            <a:endParaRPr lang="id-ID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44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130"/>
          </a:xfrm>
        </p:spPr>
        <p:txBody>
          <a:bodyPr>
            <a:normAutofit/>
          </a:bodyPr>
          <a:lstStyle/>
          <a:p>
            <a:endParaRPr lang="id-ID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orizontal Scroll 3"/>
          <p:cNvSpPr/>
          <p:nvPr/>
        </p:nvSpPr>
        <p:spPr>
          <a:xfrm>
            <a:off x="228600" y="1828800"/>
            <a:ext cx="8686800" cy="4114800"/>
          </a:xfrm>
          <a:prstGeom prst="horizontalScroll">
            <a:avLst/>
          </a:prstGeom>
          <a:solidFill>
            <a:srgbClr val="7030A0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3200" dirty="0" smtClean="0">
                <a:latin typeface="Arial" pitchFamily="34" charset="0"/>
                <a:cs typeface="Arial" pitchFamily="34" charset="0"/>
              </a:rPr>
              <a:t>Adalah Desa/Kelurahan </a:t>
            </a:r>
            <a:r>
              <a:rPr lang="id-ID" sz="3200" dirty="0">
                <a:latin typeface="Arial" pitchFamily="34" charset="0"/>
                <a:cs typeface="Arial" pitchFamily="34" charset="0"/>
              </a:rPr>
              <a:t>yang memiliki kemampuan mandiri untuk beradaptasi </a:t>
            </a:r>
            <a:r>
              <a:rPr lang="id-ID" sz="3200" dirty="0" smtClean="0">
                <a:latin typeface="Arial" pitchFamily="34" charset="0"/>
                <a:cs typeface="Arial" pitchFamily="34" charset="0"/>
              </a:rPr>
              <a:t>dalam </a:t>
            </a:r>
            <a:r>
              <a:rPr lang="id-ID" sz="3200" dirty="0">
                <a:latin typeface="Arial" pitchFamily="34" charset="0"/>
                <a:cs typeface="Arial" pitchFamily="34" charset="0"/>
              </a:rPr>
              <a:t>menghadapi potensi ancaman bencana, serta memulihkan diri dengan segera dari dampak-dampak bencana yang merugikan</a:t>
            </a:r>
            <a:r>
              <a:rPr lang="id-ID" sz="3200" dirty="0"/>
              <a:t>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332656"/>
            <a:ext cx="7920880" cy="79208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d-ID" altLang="id-ID" sz="2400" b="1" dirty="0" smtClean="0">
                <a:solidFill>
                  <a:schemeClr val="bg1"/>
                </a:solidFill>
              </a:rPr>
              <a:t>DESA/KELURAHAN TANGGUH BENCANA </a:t>
            </a:r>
          </a:p>
          <a:p>
            <a:pPr lvl="0">
              <a:spcBef>
                <a:spcPct val="0"/>
              </a:spcBef>
            </a:pPr>
            <a:r>
              <a:rPr lang="id-ID" altLang="id-ID" sz="2400" b="1" dirty="0" smtClean="0">
                <a:solidFill>
                  <a:schemeClr val="bg1"/>
                </a:solidFill>
              </a:rPr>
              <a:t>( PERKA BNPB NO. 1 TH 2012 )</a:t>
            </a:r>
            <a:endParaRPr kumimoji="0" lang="id-ID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25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 eaLnBrk="1" hangingPunct="1"/>
            <a:endParaRPr lang="en-US" sz="28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1051952807"/>
              </p:ext>
            </p:extLst>
          </p:nvPr>
        </p:nvGraphicFramePr>
        <p:xfrm>
          <a:off x="381000" y="1628800"/>
          <a:ext cx="8583488" cy="50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Flowchart: Display 7"/>
          <p:cNvSpPr/>
          <p:nvPr/>
        </p:nvSpPr>
        <p:spPr>
          <a:xfrm>
            <a:off x="129209" y="1660748"/>
            <a:ext cx="609600" cy="685800"/>
          </a:xfrm>
          <a:prstGeom prst="flowChartDisplay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Flowchart: Display 8"/>
          <p:cNvSpPr/>
          <p:nvPr/>
        </p:nvSpPr>
        <p:spPr>
          <a:xfrm>
            <a:off x="172223" y="2653285"/>
            <a:ext cx="609600" cy="685800"/>
          </a:xfrm>
          <a:prstGeom prst="flowChartDisplay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Flowchart: Display 9"/>
          <p:cNvSpPr/>
          <p:nvPr/>
        </p:nvSpPr>
        <p:spPr>
          <a:xfrm>
            <a:off x="129209" y="3565748"/>
            <a:ext cx="609600" cy="685800"/>
          </a:xfrm>
          <a:prstGeom prst="flowChartDisplay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1" name="Flowchart: Display 10"/>
          <p:cNvSpPr/>
          <p:nvPr/>
        </p:nvSpPr>
        <p:spPr>
          <a:xfrm>
            <a:off x="129209" y="4590573"/>
            <a:ext cx="609600" cy="685800"/>
          </a:xfrm>
          <a:prstGeom prst="flowChartDisplay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2" name="Flowchart: Display 11"/>
          <p:cNvSpPr/>
          <p:nvPr/>
        </p:nvSpPr>
        <p:spPr>
          <a:xfrm>
            <a:off x="160262" y="5661248"/>
            <a:ext cx="609600" cy="685800"/>
          </a:xfrm>
          <a:prstGeom prst="flowChartDisplay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5</a:t>
            </a:r>
            <a:endParaRPr lang="en-US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39552" y="332656"/>
            <a:ext cx="7920880" cy="79208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d-ID" altLang="id-ID" sz="2400" b="1" dirty="0">
                <a:solidFill>
                  <a:schemeClr val="bg1"/>
                </a:solidFill>
              </a:rPr>
              <a:t>TUJUAN DESA/KELURAHAN TANGGUH BENCANA</a:t>
            </a:r>
            <a:endParaRPr kumimoji="0" lang="id-ID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pic>
        <p:nvPicPr>
          <p:cNvPr id="10" name="Picture 6" descr="http://www.clker.com/cliparts/x/0/8/O/0/x/handshake-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14500"/>
            <a:ext cx="2857500" cy="1714500"/>
          </a:xfrm>
          <a:prstGeom prst="rect">
            <a:avLst/>
          </a:prstGeom>
          <a:noFill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0" y="1785926"/>
            <a:ext cx="3143240" cy="128588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DESA RAWAN BENCANA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b="1" dirty="0" smtClean="0">
                <a:latin typeface="Calibri" pitchFamily="34" charset="0"/>
                <a:ea typeface="+mj-ea"/>
                <a:cs typeface="Calibri" pitchFamily="34" charset="0"/>
              </a:rPr>
              <a:t>ERUPSI </a:t>
            </a:r>
            <a:r>
              <a:rPr kumimoji="0" lang="id-ID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MERAPI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1400" b="1" dirty="0" smtClean="0">
                <a:latin typeface="Calibri" pitchFamily="34" charset="0"/>
                <a:ea typeface="+mj-ea"/>
                <a:cs typeface="Calibri" pitchFamily="34" charset="0"/>
              </a:rPr>
              <a:t>(cara  mengungsi yang baik dan benar)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970780" y="1785926"/>
            <a:ext cx="3173220" cy="128588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DESA PENERIMA  PENGUNGSI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1400" b="1" dirty="0" smtClean="0">
                <a:latin typeface="Calibri" pitchFamily="34" charset="0"/>
                <a:ea typeface="+mj-ea"/>
                <a:cs typeface="Calibri" pitchFamily="34" charset="0"/>
              </a:rPr>
              <a:t>(cara  mengelola pengungsian secara  baik dan benar)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57884" y="1785926"/>
            <a:ext cx="142876" cy="128588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15354" y="1785926"/>
            <a:ext cx="142876" cy="128588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90975" y="4143380"/>
            <a:ext cx="3143240" cy="252598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sz="7200" b="1" u="sng" dirty="0" smtClean="0"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7200" b="1" u="sng" dirty="0" smtClean="0">
                <a:latin typeface="Calibri" pitchFamily="34" charset="0"/>
                <a:ea typeface="+mj-ea"/>
                <a:cs typeface="Calibri" pitchFamily="34" charset="0"/>
              </a:rPr>
              <a:t>D</a:t>
            </a:r>
            <a:r>
              <a:rPr kumimoji="0" lang="id-ID" sz="72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ESA NGARGOMULYO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5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5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Data :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5600" b="1" dirty="0" smtClean="0">
                <a:latin typeface="Calibri" pitchFamily="34" charset="0"/>
                <a:ea typeface="+mj-ea"/>
                <a:cs typeface="Calibri" pitchFamily="34" charset="0"/>
              </a:rPr>
              <a:t>JUMLAH PENDUDUK.</a:t>
            </a:r>
            <a:endParaRPr kumimoji="0" lang="id-ID" sz="5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5600" b="1" dirty="0" smtClean="0">
                <a:latin typeface="Calibri" pitchFamily="34" charset="0"/>
                <a:ea typeface="+mj-ea"/>
                <a:cs typeface="Calibri" pitchFamily="34" charset="0"/>
              </a:rPr>
              <a:t>JUMLAH TERNAK.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id-ID" sz="5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ASSET WARGA. 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5600" b="1" dirty="0" smtClean="0">
                <a:latin typeface="Calibri" pitchFamily="34" charset="0"/>
                <a:ea typeface="+mj-ea"/>
                <a:cs typeface="Calibri" pitchFamily="34" charset="0"/>
              </a:rPr>
              <a:t>JALUR DAN SARANA EVAKUASI.</a:t>
            </a:r>
            <a:endParaRPr kumimoji="0" lang="id-ID" sz="56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id-ID" sz="5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OPRB / TIM SIAGA BENCANA.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5600" b="1" dirty="0" smtClean="0">
                <a:latin typeface="Calibri" pitchFamily="34" charset="0"/>
                <a:ea typeface="+mj-ea"/>
                <a:cs typeface="Calibri" pitchFamily="34" charset="0"/>
              </a:rPr>
              <a:t>PROTAP CARA MENGUNGSI.</a:t>
            </a:r>
            <a:endParaRPr kumimoji="0" lang="id-ID" sz="56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id-ID" sz="5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DAN LAIN-LAIN.</a:t>
            </a:r>
            <a:endParaRPr kumimoji="0" lang="id-ID" sz="5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859658" y="4143380"/>
            <a:ext cx="3165994" cy="252598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b="1" u="sng" dirty="0" smtClean="0">
                <a:latin typeface="Calibri" pitchFamily="34" charset="0"/>
                <a:ea typeface="+mj-ea"/>
                <a:cs typeface="Calibri" pitchFamily="34" charset="0"/>
              </a:rPr>
              <a:t>DESA TAMANAGUNG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Data 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1400" b="1" dirty="0" smtClean="0">
                <a:latin typeface="Calibri" pitchFamily="34" charset="0"/>
                <a:ea typeface="+mj-ea"/>
                <a:cs typeface="Calibri" pitchFamily="34" charset="0"/>
              </a:rPr>
              <a:t>TEMPAT </a:t>
            </a:r>
            <a:r>
              <a:rPr kumimoji="0" lang="id-ID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PENGUNGSIAN.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1400" b="1" baseline="0" dirty="0" smtClean="0">
                <a:latin typeface="Calibri" pitchFamily="34" charset="0"/>
                <a:ea typeface="+mj-ea"/>
                <a:cs typeface="Calibri" pitchFamily="34" charset="0"/>
              </a:rPr>
              <a:t>FASILITAS PENGUNGSIAN.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id-ID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OPRB/TIM SIAGA BENCANA.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1400" b="1" baseline="0" dirty="0" smtClean="0">
                <a:latin typeface="Calibri" pitchFamily="34" charset="0"/>
                <a:ea typeface="+mj-ea"/>
                <a:cs typeface="Calibri" pitchFamily="34" charset="0"/>
              </a:rPr>
              <a:t>TEMPAT EVAKUASI TERNAK.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id-ID" sz="1400" b="1" baseline="0" dirty="0" smtClean="0">
                <a:latin typeface="Calibri" pitchFamily="34" charset="0"/>
                <a:ea typeface="+mj-ea"/>
                <a:cs typeface="Calibri" pitchFamily="34" charset="0"/>
              </a:rPr>
              <a:t>PROTAP</a:t>
            </a:r>
            <a:r>
              <a:rPr lang="id-ID" sz="1400" b="1" dirty="0" smtClean="0">
                <a:latin typeface="Calibri" pitchFamily="34" charset="0"/>
                <a:ea typeface="+mj-ea"/>
                <a:cs typeface="Calibri" pitchFamily="34" charset="0"/>
              </a:rPr>
              <a:t> MENERIMA PENGUNGSI.</a:t>
            </a:r>
            <a:endParaRPr lang="id-ID" sz="1400" b="1" baseline="0" dirty="0" smtClean="0"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id-ID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DAN LAIN-LAIN..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3334848" y="4143380"/>
            <a:ext cx="2428892" cy="25259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5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SINKRONISASI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177800" marR="0" lvl="0" indent="-1778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id-ID" sz="130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JUMLAH PENGUNGSI DENGAN SARANA PENGUNGSIAN YANG ADA.</a:t>
            </a:r>
          </a:p>
          <a:p>
            <a:pPr marL="177800" marR="0" lvl="0" indent="-1778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1300" i="0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PROTAP NGARGOMULYO</a:t>
            </a:r>
            <a:r>
              <a:rPr kumimoji="0" lang="id-ID" sz="1300" i="0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DENGAN PROTAP TAMANAGUNG.</a:t>
            </a:r>
          </a:p>
          <a:p>
            <a:pPr marL="177800" marR="0" lvl="0" indent="-1778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id-ID" sz="1300" baseline="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PEMBAGIAN TUGAS OPRB NGARGOMULYO DENGAN OPRB TAMANAGUNG.</a:t>
            </a:r>
          </a:p>
          <a:p>
            <a:pPr marL="177800" marR="0" lvl="0" indent="-1778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id-ID" sz="1300" dirty="0" smtClean="0">
                <a:solidFill>
                  <a:srgbClr val="002060"/>
                </a:solidFill>
                <a:latin typeface="Calibri" pitchFamily="34" charset="0"/>
                <a:ea typeface="+mj-ea"/>
                <a:cs typeface="Calibri" pitchFamily="34" charset="0"/>
              </a:rPr>
              <a:t>SISTEM INFORMASI DESA.</a:t>
            </a:r>
            <a:endParaRPr kumimoji="0" lang="id-ID" sz="1300" i="0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177800" marR="0" lvl="0" indent="-1778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id-ID" sz="1300" i="0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DAN LAIN-LAIN.</a:t>
            </a:r>
            <a:endParaRPr kumimoji="0" lang="id-ID" sz="1300" i="0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3578320"/>
            <a:ext cx="111530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id-ID" sz="2000" b="1" dirty="0" smtClean="0"/>
              <a:t>CONTOH</a:t>
            </a:r>
            <a:endParaRPr lang="id-ID" b="1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11560" y="332656"/>
            <a:ext cx="8153400" cy="6305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d-ID" sz="2800" b="1" dirty="0" smtClean="0"/>
              <a:t>KONSEP SISTER VILLAGE</a:t>
            </a:r>
            <a:r>
              <a:rPr lang="en-US" sz="2800" b="1" dirty="0" smtClean="0"/>
              <a:t> </a:t>
            </a:r>
            <a:r>
              <a:rPr lang="id-ID" sz="2800" b="1" dirty="0" smtClean="0"/>
              <a:t>(DESA BERSAUDARA)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2130</TotalTime>
  <Words>1450</Words>
  <Application>Microsoft Office PowerPoint</Application>
  <PresentationFormat>On-screen Show (4:3)</PresentationFormat>
  <Paragraphs>471</Paragraphs>
  <Slides>23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Median</vt:lpstr>
      <vt:lpstr>Technic</vt:lpstr>
      <vt:lpstr>Flow</vt:lpstr>
      <vt:lpstr>1_Technic</vt:lpstr>
      <vt:lpstr>Paper</vt:lpstr>
      <vt:lpstr>Slide 1</vt:lpstr>
      <vt:lpstr>Slide 2</vt:lpstr>
      <vt:lpstr>Slide 3</vt:lpstr>
      <vt:lpstr>Slide 4</vt:lpstr>
      <vt:lpstr>GAMBARAN UMUM</vt:lpstr>
      <vt:lpstr>REKAP KEJADIAN BENCANA   DI KAB. MAGELANG 2013-2019</vt:lpstr>
      <vt:lpstr>Slide 7</vt:lpstr>
      <vt:lpstr>Slide 8</vt:lpstr>
      <vt:lpstr>Slide 9</vt:lpstr>
      <vt:lpstr>KONSEP SISTER VILLAGE (DESA BERSAUDARA)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198</cp:revision>
  <cp:lastPrinted>2018-07-06T01:52:24Z</cp:lastPrinted>
  <dcterms:created xsi:type="dcterms:W3CDTF">2018-07-03T02:44:32Z</dcterms:created>
  <dcterms:modified xsi:type="dcterms:W3CDTF">2019-03-08T04:52:00Z</dcterms:modified>
</cp:coreProperties>
</file>