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92" r:id="rId3"/>
  </p:sldMasterIdLst>
  <p:notesMasterIdLst>
    <p:notesMasterId r:id="rId15"/>
  </p:notesMasterIdLst>
  <p:handoutMasterIdLst>
    <p:handoutMasterId r:id="rId16"/>
  </p:handoutMasterIdLst>
  <p:sldIdLst>
    <p:sldId id="256" r:id="rId4"/>
    <p:sldId id="268" r:id="rId5"/>
    <p:sldId id="266" r:id="rId6"/>
    <p:sldId id="267" r:id="rId7"/>
    <p:sldId id="270" r:id="rId8"/>
    <p:sldId id="276" r:id="rId9"/>
    <p:sldId id="277" r:id="rId10"/>
    <p:sldId id="274" r:id="rId11"/>
    <p:sldId id="275" r:id="rId12"/>
    <p:sldId id="279" r:id="rId13"/>
    <p:sldId id="265" r:id="rId14"/>
  </p:sldIdLst>
  <p:sldSz cx="9144000" cy="6858000" type="screen4x3"/>
  <p:notesSz cx="9309100" cy="7053263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33315" cy="3528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73691" y="1"/>
            <a:ext cx="4033314" cy="3528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FE8EB-C252-410F-89FE-68EB3A54D4A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99395"/>
            <a:ext cx="4033315" cy="3528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73691" y="6699395"/>
            <a:ext cx="4033314" cy="3528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0C7E4-75B8-4D2C-BBEF-B1375C924B05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33943" cy="352663"/>
          </a:xfrm>
          <a:prstGeom prst="rect">
            <a:avLst/>
          </a:prstGeom>
        </p:spPr>
        <p:txBody>
          <a:bodyPr vert="horz" lIns="103949" tIns="51974" rIns="103949" bIns="51974" rtlCol="0"/>
          <a:lstStyle>
            <a:lvl1pPr algn="l">
              <a:defRPr sz="14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3004" y="1"/>
            <a:ext cx="4033943" cy="352663"/>
          </a:xfrm>
          <a:prstGeom prst="rect">
            <a:avLst/>
          </a:prstGeom>
        </p:spPr>
        <p:txBody>
          <a:bodyPr vert="horz" lIns="103949" tIns="51974" rIns="103949" bIns="51974" rtlCol="0"/>
          <a:lstStyle>
            <a:lvl1pPr algn="r">
              <a:defRPr sz="1400"/>
            </a:lvl1pPr>
          </a:lstStyle>
          <a:p>
            <a:fld id="{E0AEB27C-BCB9-4D0B-9BA3-E33919AEDAAE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2425" y="528638"/>
            <a:ext cx="3525838" cy="2644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3949" tIns="51974" rIns="103949" bIns="51974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911" y="3350300"/>
            <a:ext cx="7447279" cy="3173968"/>
          </a:xfrm>
          <a:prstGeom prst="rect">
            <a:avLst/>
          </a:prstGeom>
        </p:spPr>
        <p:txBody>
          <a:bodyPr vert="horz" lIns="103949" tIns="51974" rIns="103949" bIns="5197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99377"/>
            <a:ext cx="4033943" cy="352663"/>
          </a:xfrm>
          <a:prstGeom prst="rect">
            <a:avLst/>
          </a:prstGeom>
        </p:spPr>
        <p:txBody>
          <a:bodyPr vert="horz" lIns="103949" tIns="51974" rIns="103949" bIns="51974" rtlCol="0" anchor="b"/>
          <a:lstStyle>
            <a:lvl1pPr algn="l">
              <a:defRPr sz="14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3004" y="6699377"/>
            <a:ext cx="4033943" cy="352663"/>
          </a:xfrm>
          <a:prstGeom prst="rect">
            <a:avLst/>
          </a:prstGeom>
        </p:spPr>
        <p:txBody>
          <a:bodyPr vert="horz" lIns="103949" tIns="51974" rIns="103949" bIns="51974" rtlCol="0" anchor="b"/>
          <a:lstStyle>
            <a:lvl1pPr algn="r">
              <a:defRPr sz="1400"/>
            </a:lvl1pPr>
          </a:lstStyle>
          <a:p>
            <a:fld id="{6093D7DC-FA08-42AC-A5DD-FD44B70C0DA3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4013" y="528638"/>
            <a:ext cx="3525837" cy="2644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A186C-709F-4285-BDC5-FBE00872BCC9}" type="slidenum">
              <a:rPr lang="en-AU" smtClean="0"/>
              <a:pPr/>
              <a:t>8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2130811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9E0733D-7689-4715-8485-25C89BDE2249}" type="datetimeFigureOut">
              <a:rPr lang="id-ID" smtClean="0"/>
              <a:pPr/>
              <a:t>08/03/2019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5C54D72-7EA4-476B-9AA3-1AA07F2A39B0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861048"/>
            <a:ext cx="8640960" cy="1515616"/>
          </a:xfrm>
        </p:spPr>
        <p:txBody>
          <a:bodyPr>
            <a:normAutofit fontScale="92500" lnSpcReduction="20000"/>
          </a:bodyPr>
          <a:lstStyle/>
          <a:p>
            <a:r>
              <a:rPr lang="id-ID" dirty="0" smtClean="0"/>
              <a:t>Oleh :</a:t>
            </a:r>
          </a:p>
          <a:p>
            <a:endParaRPr lang="id-ID" dirty="0" smtClean="0"/>
          </a:p>
          <a:p>
            <a:r>
              <a:rPr lang="id-ID" sz="2800" b="1" dirty="0" smtClean="0">
                <a:solidFill>
                  <a:schemeClr val="tx1"/>
                </a:solidFill>
              </a:rPr>
              <a:t>ZAINAL ARIFIN, S.I.P.</a:t>
            </a:r>
          </a:p>
          <a:p>
            <a:r>
              <a:rPr lang="id-ID" dirty="0" smtClean="0"/>
              <a:t>Bupati Magelang</a:t>
            </a:r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505930"/>
            <a:ext cx="8928992" cy="1470025"/>
          </a:xfrm>
        </p:spPr>
        <p:txBody>
          <a:bodyPr>
            <a:noAutofit/>
          </a:bodyPr>
          <a:lstStyle/>
          <a:p>
            <a:r>
              <a:rPr lang="id-ID" sz="3200" b="1" dirty="0" smtClean="0"/>
              <a:t>UPAYA PEMERINTAH KABUPATEN MAGELANG </a:t>
            </a:r>
            <a:br>
              <a:rPr lang="id-ID" sz="3200" b="1" dirty="0" smtClean="0"/>
            </a:br>
            <a:r>
              <a:rPr lang="id-ID" sz="3200" b="1" dirty="0" smtClean="0"/>
              <a:t>DALAM ANTISIPASI DAN TANGGAP BENCANA ALAM</a:t>
            </a:r>
            <a:endParaRPr lang="id-ID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1438" y="4843284"/>
            <a:ext cx="2571736" cy="181588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id-ID" sz="2000" b="1" dirty="0" smtClean="0">
                <a:solidFill>
                  <a:srgbClr val="FF0000"/>
                </a:solidFill>
              </a:rPr>
              <a:t> </a:t>
            </a:r>
            <a:r>
              <a:rPr lang="id-ID" b="1" dirty="0" smtClean="0">
                <a:solidFill>
                  <a:srgbClr val="FF0000"/>
                </a:solidFill>
              </a:rPr>
              <a:t>Ancaman</a:t>
            </a:r>
          </a:p>
          <a:p>
            <a:r>
              <a:rPr lang="id-ID" b="1" dirty="0" smtClean="0">
                <a:solidFill>
                  <a:srgbClr val="FF0000"/>
                </a:solidFill>
              </a:rPr>
              <a:t> </a:t>
            </a:r>
            <a:r>
              <a:rPr lang="id-ID" b="1" u="sng" dirty="0" smtClean="0">
                <a:solidFill>
                  <a:srgbClr val="FF0000"/>
                </a:solidFill>
              </a:rPr>
              <a:t>Bencana Lainnya</a:t>
            </a:r>
            <a:endParaRPr lang="id-ID" sz="2000" b="1" u="sng" dirty="0" smtClean="0">
              <a:solidFill>
                <a:srgbClr val="FF0000"/>
              </a:solidFill>
            </a:endParaRPr>
          </a:p>
          <a:p>
            <a:pPr algn="l">
              <a:buFont typeface="Wingdings" pitchFamily="2" charset="2"/>
              <a:buChar char="§"/>
            </a:pPr>
            <a:r>
              <a:rPr lang="id-ID" sz="1200" b="1" dirty="0" smtClean="0">
                <a:solidFill>
                  <a:srgbClr val="FF0000"/>
                </a:solidFill>
              </a:rPr>
              <a:t>Gempa Bumi</a:t>
            </a:r>
          </a:p>
          <a:p>
            <a:pPr algn="l">
              <a:buFont typeface="Wingdings" pitchFamily="2" charset="2"/>
              <a:buChar char="§"/>
            </a:pPr>
            <a:r>
              <a:rPr lang="id-ID" sz="1200" b="1" dirty="0" smtClean="0">
                <a:solidFill>
                  <a:srgbClr val="FF0000"/>
                </a:solidFill>
              </a:rPr>
              <a:t>Kebakaran      </a:t>
            </a:r>
          </a:p>
          <a:p>
            <a:pPr algn="l">
              <a:buFont typeface="Wingdings" pitchFamily="2" charset="2"/>
              <a:buChar char="§"/>
            </a:pPr>
            <a:r>
              <a:rPr lang="id-ID" sz="1200" b="1" dirty="0" smtClean="0">
                <a:solidFill>
                  <a:srgbClr val="FF0000"/>
                </a:solidFill>
              </a:rPr>
              <a:t>Angin kencang/ Puting Beliung</a:t>
            </a:r>
          </a:p>
          <a:p>
            <a:pPr algn="l">
              <a:buFont typeface="Wingdings" pitchFamily="2" charset="2"/>
              <a:buChar char="§"/>
            </a:pPr>
            <a:r>
              <a:rPr lang="id-ID" sz="1200" b="1" dirty="0" smtClean="0">
                <a:solidFill>
                  <a:srgbClr val="FF0000"/>
                </a:solidFill>
              </a:rPr>
              <a:t>Wabah Penyakit</a:t>
            </a:r>
          </a:p>
          <a:p>
            <a:pPr algn="l">
              <a:buFont typeface="Wingdings" pitchFamily="2" charset="2"/>
              <a:buChar char="§"/>
            </a:pPr>
            <a:r>
              <a:rPr lang="id-ID" sz="1200" b="1" dirty="0" smtClean="0">
                <a:solidFill>
                  <a:srgbClr val="FF0000"/>
                </a:solidFill>
              </a:rPr>
              <a:t>Kegagalan Teknologi</a:t>
            </a:r>
          </a:p>
          <a:p>
            <a:pPr algn="l">
              <a:buFont typeface="Wingdings" pitchFamily="2" charset="2"/>
              <a:buChar char="§"/>
            </a:pPr>
            <a:r>
              <a:rPr lang="id-ID" sz="1200" b="1" dirty="0" smtClean="0">
                <a:solidFill>
                  <a:srgbClr val="FF0000"/>
                </a:solidFill>
              </a:rPr>
              <a:t>Konflik Sosial          </a:t>
            </a:r>
            <a:endParaRPr lang="id-ID" b="1" dirty="0">
              <a:solidFill>
                <a:srgbClr val="FF0000"/>
              </a:solidFill>
            </a:endParaRPr>
          </a:p>
        </p:txBody>
      </p:sp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285992"/>
            <a:ext cx="4643469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28596" y="71438"/>
            <a:ext cx="8229600" cy="500042"/>
          </a:xfrm>
          <a:solidFill>
            <a:schemeClr val="tx1"/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d-ID" b="1" dirty="0" smtClean="0">
                <a:solidFill>
                  <a:schemeClr val="bg1"/>
                </a:solidFill>
              </a:rPr>
              <a:t>POTENSI ANCAMAN BENCANA</a:t>
            </a:r>
            <a:endParaRPr lang="id-ID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14876" y="819677"/>
            <a:ext cx="2428892" cy="123110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d-ID" sz="2000" b="1" u="sng" dirty="0" smtClean="0">
                <a:solidFill>
                  <a:srgbClr val="FF0000"/>
                </a:solidFill>
              </a:rPr>
              <a:t>GUNUNG API </a:t>
            </a:r>
            <a:r>
              <a:rPr lang="id-ID" sz="2000" b="1" dirty="0" smtClean="0">
                <a:solidFill>
                  <a:srgbClr val="FF0000"/>
                </a:solidFill>
              </a:rPr>
              <a:t>:</a:t>
            </a:r>
          </a:p>
          <a:p>
            <a:pPr algn="l"/>
            <a:r>
              <a:rPr lang="id-ID" b="1" dirty="0" smtClean="0">
                <a:solidFill>
                  <a:srgbClr val="FF0000"/>
                </a:solidFill>
              </a:rPr>
              <a:t>G. SUMBING     </a:t>
            </a:r>
          </a:p>
          <a:p>
            <a:pPr algn="l"/>
            <a:r>
              <a:rPr lang="id-ID" b="1" dirty="0" smtClean="0">
                <a:solidFill>
                  <a:srgbClr val="FF0000"/>
                </a:solidFill>
              </a:rPr>
              <a:t>G. MERBABU       </a:t>
            </a:r>
          </a:p>
          <a:p>
            <a:pPr algn="l"/>
            <a:r>
              <a:rPr lang="en-US" b="1" dirty="0" smtClean="0">
                <a:solidFill>
                  <a:srgbClr val="FF0000"/>
                </a:solidFill>
              </a:rPr>
              <a:t>G</a:t>
            </a:r>
            <a:r>
              <a:rPr lang="id-ID" b="1" dirty="0" smtClean="0">
                <a:solidFill>
                  <a:srgbClr val="FF0000"/>
                </a:solidFill>
              </a:rPr>
              <a:t>.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id-ID" b="1" dirty="0" smtClean="0">
                <a:solidFill>
                  <a:srgbClr val="FF0000"/>
                </a:solidFill>
              </a:rPr>
              <a:t>MERAPI </a:t>
            </a:r>
            <a:endParaRPr lang="id-ID" b="1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5250661" y="2964653"/>
            <a:ext cx="2214578" cy="428628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H="1">
            <a:off x="4928396" y="2428868"/>
            <a:ext cx="1786744" cy="499272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 flipV="1">
            <a:off x="3214678" y="1500174"/>
            <a:ext cx="1928826" cy="1428758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42844" y="785794"/>
            <a:ext cx="3000396" cy="123110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d-ID" sz="1600" b="1" u="sng" dirty="0" smtClean="0">
                <a:solidFill>
                  <a:schemeClr val="accent4">
                    <a:lumMod val="50000"/>
                  </a:schemeClr>
                </a:solidFill>
              </a:rPr>
              <a:t>TANAH LONGSOR :</a:t>
            </a:r>
            <a:endParaRPr lang="id-ID" sz="16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l"/>
            <a:r>
              <a:rPr lang="id-ID" sz="1400" b="1" dirty="0" smtClean="0">
                <a:solidFill>
                  <a:schemeClr val="accent4">
                    <a:lumMod val="50000"/>
                  </a:schemeClr>
                </a:solidFill>
              </a:rPr>
              <a:t>Kawasan Merbabu       :      6 kec.</a:t>
            </a:r>
          </a:p>
          <a:p>
            <a:pPr algn="l"/>
            <a:r>
              <a:rPr lang="id-ID" sz="1400" b="1" dirty="0" smtClean="0">
                <a:solidFill>
                  <a:schemeClr val="accent4">
                    <a:lumMod val="50000"/>
                  </a:schemeClr>
                </a:solidFill>
              </a:rPr>
              <a:t>Kawasan Sumbing      :   5 kec.</a:t>
            </a:r>
          </a:p>
          <a:p>
            <a:pPr algn="l"/>
            <a:r>
              <a:rPr lang="id-ID" sz="1400" b="1" dirty="0" smtClean="0">
                <a:solidFill>
                  <a:schemeClr val="accent4">
                    <a:lumMod val="50000"/>
                  </a:schemeClr>
                </a:solidFill>
              </a:rPr>
              <a:t>Kawasan Menoreh  : 2 Kec.</a:t>
            </a:r>
          </a:p>
          <a:p>
            <a:pPr algn="l"/>
            <a:r>
              <a:rPr lang="id-ID" sz="1400" b="1" dirty="0" smtClean="0">
                <a:solidFill>
                  <a:schemeClr val="accent4">
                    <a:lumMod val="50000"/>
                  </a:schemeClr>
                </a:solidFill>
              </a:rPr>
              <a:t>Kawasan lain :  4 kec</a:t>
            </a:r>
            <a:endParaRPr lang="id-ID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16200000" flipH="1">
            <a:off x="1321571" y="2750339"/>
            <a:ext cx="3429024" cy="1500198"/>
          </a:xfrm>
          <a:prstGeom prst="straightConnector1">
            <a:avLst/>
          </a:prstGeom>
          <a:ln w="254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H="1">
            <a:off x="2035951" y="2321713"/>
            <a:ext cx="2214580" cy="714381"/>
          </a:xfrm>
          <a:prstGeom prst="straightConnector1">
            <a:avLst/>
          </a:prstGeom>
          <a:ln w="254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000364" y="1357298"/>
            <a:ext cx="2500330" cy="2357454"/>
          </a:xfrm>
          <a:prstGeom prst="straightConnector1">
            <a:avLst/>
          </a:prstGeom>
          <a:ln w="254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572264" y="6000768"/>
            <a:ext cx="2500330" cy="707886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id-ID" sz="1600" b="1" u="sng" dirty="0" smtClean="0">
                <a:solidFill>
                  <a:srgbClr val="00B050"/>
                </a:solidFill>
              </a:rPr>
              <a:t>BANIR</a:t>
            </a:r>
            <a:r>
              <a:rPr lang="id-ID" sz="1600" b="1" dirty="0" smtClean="0">
                <a:solidFill>
                  <a:srgbClr val="00B050"/>
                </a:solidFill>
              </a:rPr>
              <a:t>/</a:t>
            </a:r>
            <a:r>
              <a:rPr lang="id-ID" sz="1600" b="1" u="sng" dirty="0" smtClean="0">
                <a:solidFill>
                  <a:srgbClr val="00B050"/>
                </a:solidFill>
              </a:rPr>
              <a:t>LAHAR HUJAN</a:t>
            </a:r>
            <a:endParaRPr lang="id-ID" sz="1600" b="1" dirty="0" smtClean="0">
              <a:solidFill>
                <a:srgbClr val="00B050"/>
              </a:solidFill>
            </a:endParaRPr>
          </a:p>
          <a:p>
            <a:pPr algn="l"/>
            <a:r>
              <a:rPr lang="id-ID" sz="1200" b="1" dirty="0" smtClean="0">
                <a:solidFill>
                  <a:srgbClr val="00B050"/>
                </a:solidFill>
              </a:rPr>
              <a:t>-  10 sungai berhulu di Merapi</a:t>
            </a:r>
          </a:p>
          <a:p>
            <a:pPr algn="l"/>
            <a:r>
              <a:rPr lang="id-ID" sz="1200" b="1" dirty="0" smtClean="0">
                <a:solidFill>
                  <a:srgbClr val="00B050"/>
                </a:solidFill>
              </a:rPr>
              <a:t>-  7 KECAMATAN (58 DESA) </a:t>
            </a:r>
            <a:endParaRPr lang="id-ID" sz="1200" b="1" dirty="0">
              <a:solidFill>
                <a:srgbClr val="00B05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929454" y="2357430"/>
            <a:ext cx="2154586" cy="76944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id-ID" sz="2000" b="1" dirty="0" smtClean="0">
                <a:solidFill>
                  <a:srgbClr val="FF0000"/>
                </a:solidFill>
              </a:rPr>
              <a:t>     </a:t>
            </a:r>
            <a:r>
              <a:rPr lang="id-ID" b="1" dirty="0" smtClean="0">
                <a:solidFill>
                  <a:srgbClr val="FF0000"/>
                </a:solidFill>
              </a:rPr>
              <a:t>MERAPI</a:t>
            </a:r>
          </a:p>
          <a:p>
            <a:pPr algn="l"/>
            <a:r>
              <a:rPr lang="id-ID" sz="1200" b="1" dirty="0" smtClean="0">
                <a:solidFill>
                  <a:srgbClr val="FF0000"/>
                </a:solidFill>
              </a:rPr>
              <a:t>Ancam : 19 desa  (KRB III)</a:t>
            </a:r>
          </a:p>
          <a:p>
            <a:pPr algn="l"/>
            <a:r>
              <a:rPr lang="id-ID" sz="1200" b="1" dirty="0" smtClean="0">
                <a:solidFill>
                  <a:srgbClr val="FF0000"/>
                </a:solidFill>
              </a:rPr>
              <a:t>                  8 desa (KRB II)                 </a:t>
            </a:r>
            <a:endParaRPr lang="id-ID" b="1" dirty="0">
              <a:solidFill>
                <a:srgbClr val="FF0000"/>
              </a:solidFill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8129" name="Picture 1" descr="Letusan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3286124"/>
            <a:ext cx="2143140" cy="135732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4" name="Picture 3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4500570"/>
            <a:ext cx="214314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Straight Arrow Connector 32"/>
          <p:cNvCxnSpPr/>
          <p:nvPr/>
        </p:nvCxnSpPr>
        <p:spPr>
          <a:xfrm rot="10800000">
            <a:off x="5214942" y="4857760"/>
            <a:ext cx="1785950" cy="1143008"/>
          </a:xfrm>
          <a:prstGeom prst="straightConnector1">
            <a:avLst/>
          </a:prstGeom>
          <a:ln w="3175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AAAA003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981" y="2143116"/>
            <a:ext cx="207796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70236" y="880615"/>
            <a:ext cx="1928794" cy="1438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26" y="3286124"/>
            <a:ext cx="2061990" cy="1464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39019" y="5860288"/>
            <a:ext cx="1333245" cy="99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5" descr="PERKASA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29058" y="5893586"/>
            <a:ext cx="1285884" cy="9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 descr="IMG_8439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657492" y="5904325"/>
            <a:ext cx="1271566" cy="9536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725204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2924944"/>
            <a:ext cx="6400800" cy="936104"/>
          </a:xfrm>
        </p:spPr>
        <p:txBody>
          <a:bodyPr>
            <a:normAutofit lnSpcReduction="10000"/>
          </a:bodyPr>
          <a:lstStyle/>
          <a:p>
            <a:endParaRPr lang="en-US" i="1" dirty="0" smtClean="0"/>
          </a:p>
          <a:p>
            <a:r>
              <a:rPr lang="en-US" i="1" dirty="0" smtClean="0"/>
              <a:t>BPBD </a:t>
            </a:r>
            <a:r>
              <a:rPr lang="en-US" i="1" dirty="0" err="1" smtClean="0"/>
              <a:t>Kabupaten</a:t>
            </a:r>
            <a:r>
              <a:rPr lang="en-US" i="1" dirty="0" smtClean="0"/>
              <a:t> </a:t>
            </a:r>
            <a:r>
              <a:rPr lang="en-US" i="1" dirty="0" err="1" smtClean="0"/>
              <a:t>Magelang</a:t>
            </a:r>
            <a:endParaRPr lang="en-US" i="1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/>
              <a:t>TERIMA KASIH</a:t>
            </a:r>
            <a:endParaRPr lang="en-US" sz="6600" b="1" i="1" dirty="0"/>
          </a:p>
        </p:txBody>
      </p:sp>
      <p:pic>
        <p:nvPicPr>
          <p:cNvPr id="1026" name="Picture 2" descr="\\Manager\data manager new\#DATA PUSDALOPS\NOMOR TELEPON\Nomor Penting Kab Magelang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3884" b="51070"/>
          <a:stretch/>
        </p:blipFill>
        <p:spPr bwMode="auto">
          <a:xfrm>
            <a:off x="822285" y="4097694"/>
            <a:ext cx="7561263" cy="25709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1269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9"/>
          <p:cNvSpPr txBox="1">
            <a:spLocks noGrp="1" noChangeArrowheads="1"/>
          </p:cNvSpPr>
          <p:nvPr>
            <p:ph sz="half" idx="1"/>
          </p:nvPr>
        </p:nvSpPr>
        <p:spPr bwMode="auto">
          <a:xfrm>
            <a:off x="251520" y="2592302"/>
            <a:ext cx="8640960" cy="4154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 eaLnBrk="0" hangingPunct="0">
              <a:buNone/>
            </a:pPr>
            <a:r>
              <a:rPr lang="id-ID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1. 	</a:t>
            </a:r>
            <a:r>
              <a:rPr 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Proaktif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,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Preventif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  </a:t>
            </a:r>
            <a:r>
              <a:rPr 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Terencana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251520" y="3347378"/>
            <a:ext cx="864096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 eaLnBrk="0" hangingPunct="0"/>
            <a:r>
              <a:rPr lang="id-ID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2. </a:t>
            </a:r>
            <a:r>
              <a:rPr 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Pengurangan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Risiko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Bencana</a:t>
            </a:r>
            <a:r>
              <a:rPr lang="id-ID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 ( PRB )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251520" y="4155323"/>
            <a:ext cx="864096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 eaLnBrk="0" hangingPunct="0"/>
            <a:r>
              <a:rPr lang="id-ID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3. </a:t>
            </a:r>
            <a:r>
              <a:rPr 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Desentralisasi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251520" y="4956376"/>
            <a:ext cx="864096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spcAft>
                <a:spcPts val="600"/>
              </a:spcAft>
            </a:pPr>
            <a:r>
              <a:rPr lang="id-ID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4.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Multi </a:t>
            </a:r>
            <a:r>
              <a:rPr 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Sektor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6" name="TextBox 18"/>
          <p:cNvSpPr txBox="1">
            <a:spLocks noChangeArrowheads="1"/>
          </p:cNvSpPr>
          <p:nvPr/>
        </p:nvSpPr>
        <p:spPr bwMode="auto">
          <a:xfrm>
            <a:off x="251520" y="5733256"/>
            <a:ext cx="8640960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 marL="268288" indent="-268288" eaLnBrk="0" hangingPunct="0">
              <a:tabLst>
                <a:tab pos="268288" algn="l"/>
              </a:tabLst>
            </a:pPr>
            <a:r>
              <a:rPr lang="id-ID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pitchFamily="34" charset="-128"/>
                <a:cs typeface="Arial" pitchFamily="34" charset="0"/>
              </a:rPr>
              <a:t>5. Tanggung Jawab bersama: Pemerintah,  Masyarakat  dan  Dunia Usaha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179512" y="1897668"/>
            <a:ext cx="33123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  <a:tabLst/>
              <a:defRPr/>
            </a:pPr>
            <a:r>
              <a:rPr lang="id-ID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MS PGothic" pitchFamily="34" charset="-128"/>
                <a:cs typeface="Arial" pitchFamily="34" charset="0"/>
              </a:rPr>
              <a:t>PARADIGMA PB : 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692696"/>
            <a:ext cx="712879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u="sng" dirty="0" smtClean="0">
                <a:latin typeface="Arial Black" pitchFamily="34" charset="0"/>
              </a:rPr>
              <a:t>UU No. 24 TAHUN 2007</a:t>
            </a:r>
          </a:p>
          <a:p>
            <a:pPr algn="ctr"/>
            <a:r>
              <a:rPr lang="id-ID" sz="2000" dirty="0" smtClean="0">
                <a:latin typeface="Arial" pitchFamily="34" charset="0"/>
                <a:cs typeface="Arial" pitchFamily="34" charset="0"/>
              </a:rPr>
              <a:t>( Tentang Penanggulangan Bencana )</a:t>
            </a:r>
          </a:p>
          <a:p>
            <a:endParaRPr lang="id-ID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52128"/>
          </a:xfrm>
        </p:spPr>
        <p:txBody>
          <a:bodyPr>
            <a:noAutofit/>
          </a:bodyPr>
          <a:lstStyle/>
          <a:p>
            <a:pPr algn="just"/>
            <a:r>
              <a:rPr lang="id-ID" sz="2400" b="1" dirty="0" smtClean="0"/>
              <a:t>Tanggung  jawab  pemerintah  daerah  dalam  penyelenggaraan penanggulangan bencana (dalam UU No. 24 Tahun 2007) meliputi:</a:t>
            </a:r>
            <a:endParaRPr lang="id-ID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8232"/>
            <a:ext cx="8229600" cy="4389120"/>
          </a:xfrm>
        </p:spPr>
        <p:txBody>
          <a:bodyPr>
            <a:normAutofit/>
          </a:bodyPr>
          <a:lstStyle/>
          <a:p>
            <a:pPr marL="514350" indent="-514350" algn="just">
              <a:buClr>
                <a:schemeClr val="tx1"/>
              </a:buClr>
              <a:buFont typeface="+mj-lt"/>
              <a:buAutoNum type="alphaLcPeriod"/>
            </a:pPr>
            <a:r>
              <a:rPr lang="id-ID" sz="2400" dirty="0" smtClean="0"/>
              <a:t>Penjaminan    pemenuhan    hak    masyarakat      dan  pengungsi </a:t>
            </a:r>
            <a:r>
              <a:rPr lang="sv-SE" sz="2400" dirty="0" smtClean="0"/>
              <a:t>yang  terkena  bencana  sesuai  dengan  standar  pelayanan </a:t>
            </a:r>
            <a:r>
              <a:rPr lang="id-ID" sz="2400" dirty="0" smtClean="0"/>
              <a:t>minimum;</a:t>
            </a:r>
          </a:p>
          <a:p>
            <a:pPr marL="514350" indent="-514350" algn="just">
              <a:buClr>
                <a:schemeClr val="tx1"/>
              </a:buClr>
              <a:buFont typeface="+mj-lt"/>
              <a:buAutoNum type="alphaLcPeriod"/>
            </a:pPr>
            <a:r>
              <a:rPr lang="id-ID" sz="2400" dirty="0" smtClean="0"/>
              <a:t>Perlindungan masyarakat dari dampak bencana; </a:t>
            </a:r>
          </a:p>
          <a:p>
            <a:pPr marL="514350" indent="-514350" algn="just">
              <a:buClr>
                <a:schemeClr val="tx1"/>
              </a:buClr>
              <a:buFont typeface="+mj-lt"/>
              <a:buAutoNum type="alphaLcPeriod"/>
            </a:pPr>
            <a:r>
              <a:rPr lang="id-ID" sz="2400" dirty="0" smtClean="0"/>
              <a:t>P</a:t>
            </a:r>
            <a:r>
              <a:rPr lang="es-ES" sz="2400" dirty="0" err="1" smtClean="0"/>
              <a:t>engurangan</a:t>
            </a:r>
            <a:r>
              <a:rPr lang="es-ES" sz="2400" dirty="0" smtClean="0"/>
              <a:t>  </a:t>
            </a:r>
            <a:r>
              <a:rPr lang="es-ES" sz="2400" dirty="0" err="1" smtClean="0"/>
              <a:t>risiko</a:t>
            </a:r>
            <a:r>
              <a:rPr lang="es-ES" sz="2400" dirty="0" smtClean="0"/>
              <a:t>  </a:t>
            </a:r>
            <a:r>
              <a:rPr lang="es-ES" sz="2400" dirty="0" err="1" smtClean="0"/>
              <a:t>bencana</a:t>
            </a:r>
            <a:r>
              <a:rPr lang="es-ES" sz="2400" dirty="0" smtClean="0"/>
              <a:t>    dan    </a:t>
            </a:r>
            <a:r>
              <a:rPr lang="es-ES" sz="2400" dirty="0" err="1" smtClean="0"/>
              <a:t>pemaduan</a:t>
            </a:r>
            <a:r>
              <a:rPr lang="es-ES" sz="2400" dirty="0" smtClean="0"/>
              <a:t>    </a:t>
            </a:r>
            <a:r>
              <a:rPr lang="es-ES" sz="2400" dirty="0" err="1" smtClean="0"/>
              <a:t>pengurangan</a:t>
            </a:r>
            <a:r>
              <a:rPr lang="es-ES" sz="2400" dirty="0" smtClean="0"/>
              <a:t>  </a:t>
            </a:r>
            <a:r>
              <a:rPr lang="es-ES" sz="2400" dirty="0" err="1" smtClean="0"/>
              <a:t>risiko</a:t>
            </a:r>
            <a:r>
              <a:rPr lang="es-ES" sz="2400" dirty="0" smtClean="0"/>
              <a:t> </a:t>
            </a:r>
            <a:r>
              <a:rPr lang="es-ES" sz="2400" dirty="0" err="1" smtClean="0"/>
              <a:t>bencana</a:t>
            </a:r>
            <a:r>
              <a:rPr lang="es-ES" sz="2400" dirty="0" smtClean="0"/>
              <a:t> </a:t>
            </a:r>
            <a:r>
              <a:rPr lang="es-ES" sz="2400" dirty="0" err="1" smtClean="0"/>
              <a:t>dengan</a:t>
            </a:r>
            <a:r>
              <a:rPr lang="es-ES" sz="2400" dirty="0" smtClean="0"/>
              <a:t> </a:t>
            </a:r>
            <a:r>
              <a:rPr lang="es-ES" sz="2400" dirty="0" err="1" smtClean="0"/>
              <a:t>program</a:t>
            </a:r>
            <a:r>
              <a:rPr lang="es-ES" sz="2400" dirty="0" smtClean="0"/>
              <a:t> </a:t>
            </a:r>
            <a:r>
              <a:rPr lang="es-ES" sz="2400" dirty="0" err="1" smtClean="0"/>
              <a:t>pembangunan</a:t>
            </a:r>
            <a:r>
              <a:rPr lang="es-ES" sz="2400" dirty="0" smtClean="0"/>
              <a:t>; dan </a:t>
            </a:r>
            <a:endParaRPr lang="id-ID" sz="2400" dirty="0" smtClean="0"/>
          </a:p>
          <a:p>
            <a:pPr marL="514350" indent="-514350" algn="just">
              <a:buClr>
                <a:schemeClr val="tx1"/>
              </a:buClr>
              <a:buFont typeface="+mj-lt"/>
              <a:buAutoNum type="alphaLcPeriod"/>
            </a:pPr>
            <a:r>
              <a:rPr lang="id-ID" sz="2400" dirty="0" smtClean="0"/>
              <a:t>Pengalokasian    dana    penanggulangan    bencana    dalam Anggaran Pendapatan dan Belanja Daerah yang memadai. </a:t>
            </a: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id-ID" b="1" dirty="0" smtClean="0"/>
              <a:t>MISI &amp; VISI BUPATI </a:t>
            </a:r>
            <a:r>
              <a:rPr lang="id-ID" dirty="0" smtClean="0"/>
              <a:t/>
            </a:r>
            <a:br>
              <a:rPr lang="id-ID" dirty="0" smtClean="0"/>
            </a:br>
            <a:r>
              <a:rPr lang="id-ID" sz="2700" dirty="0" smtClean="0"/>
              <a:t>(DALAM RPJMD 2014-2019)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d-ID" b="1" dirty="0" smtClean="0"/>
              <a:t>Misi</a:t>
            </a:r>
          </a:p>
          <a:p>
            <a:pPr algn="ctr">
              <a:buNone/>
            </a:pPr>
            <a:r>
              <a:rPr lang="id-ID" i="1" dirty="0" smtClean="0"/>
              <a:t>“ Terwujudnya Kabupaten Magelang Yang Semakin Semanah “</a:t>
            </a:r>
          </a:p>
          <a:p>
            <a:pPr algn="just">
              <a:buNone/>
            </a:pPr>
            <a:endParaRPr lang="id-ID" sz="2000" i="1" dirty="0" smtClean="0"/>
          </a:p>
          <a:p>
            <a:r>
              <a:rPr lang="id-ID" sz="2800" b="1" dirty="0" smtClean="0"/>
              <a:t>Visi</a:t>
            </a:r>
          </a:p>
          <a:p>
            <a:pPr marL="273050" indent="85725">
              <a:buNone/>
            </a:pPr>
            <a:r>
              <a:rPr lang="id-ID" sz="2000" dirty="0" smtClean="0"/>
              <a:t>1.  Mewujudkan Peningkatan Kualitas SDM dan Kehidupan Beragama.</a:t>
            </a:r>
          </a:p>
          <a:p>
            <a:pPr marL="627063" indent="-268288">
              <a:buNone/>
            </a:pPr>
            <a:r>
              <a:rPr lang="id-ID" sz="2000" dirty="0" smtClean="0"/>
              <a:t>2. Membangun Perekonomian Daerah Berbasis Potensi Lokal yang berdaya saing.</a:t>
            </a:r>
          </a:p>
          <a:p>
            <a:pPr marL="627063" indent="-268288">
              <a:buNone/>
            </a:pPr>
            <a:r>
              <a:rPr lang="id-ID" sz="2000" dirty="0" smtClean="0"/>
              <a:t>3.	Meningkatnya Kualitas dan Kuantitas Sarana dan Prasarana Pembangunan Daerah yang Berkelanjutan dan Ramah Lingkungan.</a:t>
            </a:r>
          </a:p>
          <a:p>
            <a:pPr marL="627063" indent="-268288">
              <a:buNone/>
            </a:pPr>
            <a:r>
              <a:rPr lang="id-ID" sz="2000" dirty="0" smtClean="0"/>
              <a:t>4.	</a:t>
            </a:r>
            <a:r>
              <a:rPr lang="sv-SE" sz="2000" dirty="0" smtClean="0"/>
              <a:t>Memanfaatkan dan Mengelola Sumberdaya Alam Berbasis Kelestarian Lingkungan Hidup</a:t>
            </a:r>
            <a:r>
              <a:rPr lang="id-ID" sz="2000" dirty="0" smtClean="0"/>
              <a:t>.</a:t>
            </a:r>
          </a:p>
          <a:p>
            <a:pPr marL="627063" indent="-268288">
              <a:buNone/>
            </a:pPr>
            <a:r>
              <a:rPr lang="id-ID" sz="2000" dirty="0" smtClean="0"/>
              <a:t>5.	Meningkatkan kualitas penyelenggaraan tata kelola pemerintahan yang baik dan demokratis.</a:t>
            </a:r>
          </a:p>
          <a:p>
            <a:pPr marL="627063" indent="-268288">
              <a:buNone/>
            </a:pPr>
            <a:r>
              <a:rPr lang="id-ID" b="1" dirty="0" smtClean="0"/>
              <a:t>6.	</a:t>
            </a:r>
            <a:r>
              <a:rPr lang="fi-FI" b="1" dirty="0" smtClean="0"/>
              <a:t>Meningkatkan Keamanan dan ketentraman masyarakat</a:t>
            </a:r>
            <a:r>
              <a:rPr lang="id-ID" b="1" dirty="0" smtClean="0"/>
              <a:t>.</a:t>
            </a:r>
          </a:p>
          <a:p>
            <a:pPr algn="just">
              <a:buNone/>
            </a:pPr>
            <a:endParaRPr lang="id-ID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5132" y="2402958"/>
            <a:ext cx="7293496" cy="4248472"/>
          </a:xfrm>
          <a:solidFill>
            <a:srgbClr val="FFC000"/>
          </a:solidFill>
          <a:ln>
            <a:solidFill>
              <a:srgbClr val="002060"/>
            </a:solidFill>
          </a:ln>
        </p:spPr>
        <p:txBody>
          <a:bodyPr>
            <a:normAutofit lnSpcReduction="10000"/>
          </a:bodyPr>
          <a:lstStyle/>
          <a:p>
            <a:pPr marL="268288" indent="-268288" algn="just">
              <a:buClr>
                <a:schemeClr val="tx1"/>
              </a:buClr>
              <a:buFont typeface="Wingdings" pitchFamily="2" charset="2"/>
              <a:buChar char="§"/>
            </a:pPr>
            <a:r>
              <a:rPr lang="id-ID" sz="2000" dirty="0" smtClean="0">
                <a:latin typeface="Rockwell" pitchFamily="18" charset="0"/>
              </a:rPr>
              <a:t>Membentuk organisasi/lembaga pemerintah sebagai penyelenggara penanggulangan bencana (</a:t>
            </a:r>
            <a:r>
              <a:rPr lang="id-ID" sz="2000" b="1" dirty="0" smtClean="0">
                <a:latin typeface="Rockwell" pitchFamily="18" charset="0"/>
              </a:rPr>
              <a:t>BPBD</a:t>
            </a:r>
            <a:r>
              <a:rPr lang="id-ID" sz="2000" dirty="0" smtClean="0">
                <a:latin typeface="Rockwell" pitchFamily="18" charset="0"/>
              </a:rPr>
              <a:t>) dengan diterbitkannya Perda Kab. Magelang No. 3 Tahun 2011 tentang Organisasi dan Tata Kerja Badan Penanggulangan Bencana Daerah Kab. Magelang.</a:t>
            </a:r>
          </a:p>
          <a:p>
            <a:pPr marL="268288" indent="-268288" algn="just">
              <a:spcBef>
                <a:spcPts val="12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id-ID" sz="2000" dirty="0" smtClean="0">
                <a:latin typeface="Rockwell" pitchFamily="18" charset="0"/>
              </a:rPr>
              <a:t>Menyusun Peraturan Daerah dan Peraturan Bupati sebagai payung hukum penyelenggaraan penanggulangan bencana, antara lain:</a:t>
            </a:r>
          </a:p>
          <a:p>
            <a:pPr marL="538163" indent="-269875" algn="just">
              <a:buClrTx/>
              <a:buFont typeface="+mj-lt"/>
              <a:buAutoNum type="arabicPeriod"/>
            </a:pPr>
            <a:r>
              <a:rPr lang="id-ID" sz="2000" dirty="0" smtClean="0">
                <a:latin typeface="Rockwell" pitchFamily="18" charset="0"/>
              </a:rPr>
              <a:t>Perda No. 3 Tahun 2014 tentang Penyelenggaraan Penanggulangan Bencana di Kabupaten Magelang;</a:t>
            </a:r>
          </a:p>
          <a:p>
            <a:pPr marL="538163" indent="-269875" algn="just">
              <a:buClrTx/>
              <a:buFont typeface="+mj-lt"/>
              <a:buAutoNum type="arabicPeriod"/>
            </a:pPr>
            <a:r>
              <a:rPr lang="id-ID" sz="2000" dirty="0" smtClean="0">
                <a:latin typeface="Rockwell" pitchFamily="18" charset="0"/>
              </a:rPr>
              <a:t>Perbup No. 18 Tahun 2016 tentang Rincian Kegiatan Dalam Tahapan Penyelenggaraan Penanggulangan Bencana Kabupaten Magelang.</a:t>
            </a:r>
          </a:p>
          <a:p>
            <a:pPr marL="358775" indent="-358775">
              <a:buAutoNum type="arabicPeriod"/>
            </a:pPr>
            <a:endParaRPr lang="id-ID" dirty="0">
              <a:latin typeface="Rockwell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188640"/>
            <a:ext cx="8784976" cy="1686049"/>
          </a:xfrm>
          <a:prstGeom prst="rect">
            <a:avLst/>
          </a:prstGeom>
          <a:solidFill>
            <a:srgbClr val="FF0000"/>
          </a:solidFill>
        </p:spPr>
        <p:txBody>
          <a:bodyPr vert="horz" lIns="0" rIns="0" bIns="0" anchor="b">
            <a:noAutofit/>
          </a:bodyPr>
          <a:lstStyle/>
          <a:p>
            <a:pPr marL="8890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UPAYA PEMERINTAH KABUPATEN MAGELANG </a:t>
            </a:r>
            <a:br>
              <a:rPr kumimoji="0" lang="id-ID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id-ID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DALAM ANTISIPASI DAN TANGGAP BENCANA ALAM</a:t>
            </a:r>
            <a:endParaRPr kumimoji="0" lang="id-ID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Bent-Up Arrow 5"/>
          <p:cNvSpPr/>
          <p:nvPr/>
        </p:nvSpPr>
        <p:spPr>
          <a:xfrm rot="5400000">
            <a:off x="-252537" y="3068960"/>
            <a:ext cx="2376264" cy="1080120"/>
          </a:xfrm>
          <a:prstGeom prst="bentUpArrow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9512" y="1916832"/>
            <a:ext cx="8784976" cy="460851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800" dirty="0" err="1" smtClean="0"/>
              <a:t>Mengaktifkan</a:t>
            </a:r>
            <a:r>
              <a:rPr lang="en-US" sz="2800" dirty="0" smtClean="0"/>
              <a:t> </a:t>
            </a:r>
            <a:r>
              <a:rPr lang="en-US" sz="2800" dirty="0" err="1" smtClean="0"/>
              <a:t>Posko</a:t>
            </a:r>
            <a:r>
              <a:rPr lang="en-US" sz="2800" dirty="0" smtClean="0"/>
              <a:t> 24 Jam</a:t>
            </a:r>
            <a:r>
              <a:rPr lang="id-ID" sz="2800" dirty="0" smtClean="0"/>
              <a:t>. 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800" dirty="0" err="1" smtClean="0"/>
              <a:t>Pemantauan</a:t>
            </a:r>
            <a:r>
              <a:rPr lang="en-US" sz="2800" dirty="0" smtClean="0"/>
              <a:t> </a:t>
            </a:r>
            <a:r>
              <a:rPr lang="en-US" sz="2800" dirty="0" err="1" smtClean="0"/>
              <a:t>secara</a:t>
            </a:r>
            <a:r>
              <a:rPr lang="en-US" sz="2800" dirty="0" smtClean="0"/>
              <a:t> </a:t>
            </a:r>
            <a:r>
              <a:rPr lang="en-US" sz="2800" dirty="0" err="1" smtClean="0"/>
              <a:t>intensif</a:t>
            </a:r>
            <a:endParaRPr lang="id-ID" sz="2800" dirty="0" smtClean="0"/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800" dirty="0" err="1" smtClean="0"/>
              <a:t>Melakukan</a:t>
            </a:r>
            <a:r>
              <a:rPr lang="en-US" sz="2800" dirty="0" smtClean="0"/>
              <a:t> </a:t>
            </a:r>
            <a:r>
              <a:rPr lang="en-US" sz="2800" dirty="0" err="1" smtClean="0"/>
              <a:t>Sosialisasi</a:t>
            </a:r>
            <a:r>
              <a:rPr lang="en-US" sz="2800" dirty="0" smtClean="0"/>
              <a:t> </a:t>
            </a:r>
            <a:r>
              <a:rPr lang="en-US" sz="2800" dirty="0" err="1" smtClean="0"/>
              <a:t>di</a:t>
            </a:r>
            <a:r>
              <a:rPr lang="en-US" sz="2800" dirty="0" smtClean="0"/>
              <a:t> </a:t>
            </a:r>
            <a:r>
              <a:rPr lang="en-US" sz="2800" dirty="0" err="1" smtClean="0"/>
              <a:t>Kecamatan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Desa-Desa</a:t>
            </a:r>
            <a:r>
              <a:rPr lang="en-US" sz="2800" dirty="0" smtClean="0"/>
              <a:t> KRB III </a:t>
            </a:r>
            <a:r>
              <a:rPr lang="en-US" sz="2800" dirty="0" err="1" smtClean="0"/>
              <a:t>melibatkan</a:t>
            </a:r>
            <a:r>
              <a:rPr lang="en-US" sz="2800" dirty="0" smtClean="0"/>
              <a:t> BPPTKG Yogyakarta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memberikan</a:t>
            </a:r>
            <a:r>
              <a:rPr lang="en-US" sz="2800" dirty="0" smtClean="0"/>
              <a:t> </a:t>
            </a:r>
            <a:r>
              <a:rPr lang="en-US" sz="2800" dirty="0" err="1" smtClean="0"/>
              <a:t>informasi</a:t>
            </a:r>
            <a:r>
              <a:rPr lang="en-US" sz="2800" dirty="0" smtClean="0"/>
              <a:t> yang </a:t>
            </a:r>
            <a:r>
              <a:rPr lang="en-US" sz="2800" dirty="0" err="1" smtClean="0"/>
              <a:t>benar</a:t>
            </a:r>
            <a:r>
              <a:rPr lang="en-US" sz="2800" dirty="0" smtClean="0"/>
              <a:t> </a:t>
            </a:r>
            <a:r>
              <a:rPr lang="en-US" sz="2800" dirty="0" err="1" smtClean="0"/>
              <a:t>tetang</a:t>
            </a:r>
            <a:r>
              <a:rPr lang="en-US" sz="2800" dirty="0" smtClean="0"/>
              <a:t> </a:t>
            </a:r>
            <a:r>
              <a:rPr lang="en-US" sz="2800" dirty="0" err="1" smtClean="0"/>
              <a:t>aktivitas</a:t>
            </a:r>
            <a:r>
              <a:rPr lang="en-US" sz="2800" dirty="0" smtClean="0"/>
              <a:t> </a:t>
            </a:r>
            <a:r>
              <a:rPr lang="en-US" sz="2800" dirty="0" err="1" smtClean="0"/>
              <a:t>Merapi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Meningkatkan</a:t>
            </a:r>
            <a:r>
              <a:rPr lang="en-US" sz="2800" dirty="0" smtClean="0"/>
              <a:t> </a:t>
            </a:r>
            <a:r>
              <a:rPr lang="en-US" sz="2800" dirty="0" err="1" smtClean="0"/>
              <a:t>Kesiapsiagaan</a:t>
            </a:r>
            <a:r>
              <a:rPr lang="en-US" sz="2800" dirty="0" smtClean="0"/>
              <a:t> </a:t>
            </a:r>
            <a:r>
              <a:rPr lang="en-US" sz="2800" dirty="0" err="1" smtClean="0"/>
              <a:t>Masyarakat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Pemerintah</a:t>
            </a:r>
            <a:r>
              <a:rPr lang="en-US" sz="2800" dirty="0" smtClean="0"/>
              <a:t> </a:t>
            </a:r>
            <a:r>
              <a:rPr lang="en-US" sz="2800" dirty="0" err="1" smtClean="0"/>
              <a:t>Desa</a:t>
            </a:r>
            <a:r>
              <a:rPr lang="en-US" sz="2800" dirty="0" smtClean="0"/>
              <a:t> KRB III.</a:t>
            </a:r>
            <a:endParaRPr lang="id-ID" sz="2800" dirty="0" smtClean="0"/>
          </a:p>
          <a:p>
            <a:pPr>
              <a:buNone/>
            </a:pPr>
            <a:endParaRPr lang="id-ID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188641"/>
            <a:ext cx="8784976" cy="1440159"/>
          </a:xfrm>
          <a:prstGeom prst="rect">
            <a:avLst/>
          </a:prstGeom>
          <a:solidFill>
            <a:srgbClr val="FF0000"/>
          </a:solidFill>
        </p:spPr>
        <p:txBody>
          <a:bodyPr vert="horz" lIns="0" rIns="0" bIns="0" anchor="b"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LANGKAH – LANGKAH  </a:t>
            </a:r>
            <a:r>
              <a:rPr lang="id-ID" sz="2800" b="1" dirty="0" smtClean="0">
                <a:solidFill>
                  <a:schemeClr val="bg1"/>
                </a:solidFill>
              </a:rPr>
              <a:t>Y</a:t>
            </a:r>
            <a:r>
              <a:rPr lang="en-US" sz="2800" b="1" dirty="0" smtClean="0">
                <a:solidFill>
                  <a:schemeClr val="bg1"/>
                </a:solidFill>
              </a:rPr>
              <a:t>ANG </a:t>
            </a:r>
            <a:r>
              <a:rPr lang="id-ID" sz="2800" b="1" dirty="0" smtClean="0">
                <a:solidFill>
                  <a:schemeClr val="bg1"/>
                </a:solidFill>
              </a:rPr>
              <a:t>D</a:t>
            </a:r>
            <a:r>
              <a:rPr lang="en-US" sz="2800" b="1" dirty="0" smtClean="0">
                <a:solidFill>
                  <a:schemeClr val="bg1"/>
                </a:solidFill>
              </a:rPr>
              <a:t>ILAKUKAN OLEH </a:t>
            </a:r>
            <a:r>
              <a:rPr lang="id-ID" sz="2800" b="1" dirty="0" smtClean="0">
                <a:solidFill>
                  <a:schemeClr val="bg1"/>
                </a:solidFill>
              </a:rPr>
              <a:t>PEMERINTAH </a:t>
            </a:r>
            <a:r>
              <a:rPr lang="en-US" sz="2800" b="1" dirty="0" smtClean="0">
                <a:solidFill>
                  <a:schemeClr val="bg1"/>
                </a:solidFill>
              </a:rPr>
              <a:t>KABUPATEN MAGELANG  </a:t>
            </a:r>
            <a:r>
              <a:rPr lang="id-ID" sz="2800" b="1" dirty="0" smtClean="0">
                <a:solidFill>
                  <a:schemeClr val="bg1"/>
                </a:solidFill>
              </a:rPr>
              <a:t>P</a:t>
            </a:r>
            <a:r>
              <a:rPr lang="en-US" sz="2800" b="1" dirty="0" smtClean="0">
                <a:solidFill>
                  <a:schemeClr val="bg1"/>
                </a:solidFill>
              </a:rPr>
              <a:t>ASCA STATUS WASPADA MERAPI</a:t>
            </a:r>
            <a:endParaRPr lang="id-ID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/>
          <a:lstStyle/>
          <a:p>
            <a:pPr>
              <a:buNone/>
            </a:pPr>
            <a:endParaRPr lang="id-ID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95536" y="836712"/>
            <a:ext cx="7632848" cy="1289298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596646" lvl="0" indent="-514350">
              <a:buClrTx/>
              <a:buFont typeface="+mj-lt"/>
              <a:buAutoNum type="arabicPeriod" startAt="4"/>
            </a:pPr>
            <a:r>
              <a:rPr lang="en-US" sz="2400" dirty="0" err="1"/>
              <a:t>Koordinasi</a:t>
            </a:r>
            <a:r>
              <a:rPr lang="en-US" sz="2400" dirty="0"/>
              <a:t> </a:t>
            </a:r>
            <a:r>
              <a:rPr lang="en-US" sz="2400" dirty="0" err="1"/>
              <a:t>Sepuluh</a:t>
            </a:r>
            <a:r>
              <a:rPr lang="en-US" sz="2400" dirty="0"/>
              <a:t> </a:t>
            </a:r>
            <a:r>
              <a:rPr lang="en-US" sz="2400" dirty="0" err="1"/>
              <a:t>Sektor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Penyiapan</a:t>
            </a:r>
            <a:r>
              <a:rPr lang="en-US" sz="2400" dirty="0"/>
              <a:t> </a:t>
            </a:r>
            <a:r>
              <a:rPr lang="en-US" sz="2400" dirty="0" err="1"/>
              <a:t>Sarana</a:t>
            </a:r>
            <a:r>
              <a:rPr lang="en-US" sz="2400" dirty="0"/>
              <a:t> </a:t>
            </a:r>
            <a:r>
              <a:rPr lang="en-US" sz="2400" dirty="0" err="1"/>
              <a:t>Prasarana</a:t>
            </a:r>
            <a:r>
              <a:rPr lang="en-US" sz="2400" dirty="0"/>
              <a:t> yang </a:t>
            </a:r>
            <a:r>
              <a:rPr lang="en-US" sz="2400" dirty="0" err="1"/>
              <a:t>tertera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 smtClean="0"/>
              <a:t>renkon</a:t>
            </a:r>
            <a:r>
              <a:rPr lang="id-ID" sz="2400" dirty="0"/>
              <a:t> </a:t>
            </a:r>
            <a:r>
              <a:rPr lang="en-US" sz="2400" dirty="0" smtClean="0"/>
              <a:t>( </a:t>
            </a:r>
            <a:r>
              <a:rPr lang="en-US" sz="2400" dirty="0"/>
              <a:t>TNI, POLRI, SKPD, PMI, </a:t>
            </a:r>
            <a:r>
              <a:rPr lang="en-US" sz="2400" dirty="0" err="1"/>
              <a:t>Komunitas</a:t>
            </a:r>
            <a:r>
              <a:rPr lang="en-US" sz="2400" dirty="0"/>
              <a:t> </a:t>
            </a:r>
            <a:r>
              <a:rPr lang="en-US" sz="2400" dirty="0" err="1" smtClean="0"/>
              <a:t>Relawan</a:t>
            </a:r>
            <a:r>
              <a:rPr lang="en-US" sz="2400" dirty="0" smtClean="0"/>
              <a:t>)</a:t>
            </a:r>
            <a:r>
              <a:rPr lang="id-ID" sz="2400" dirty="0" smtClean="0"/>
              <a:t>.</a:t>
            </a:r>
            <a:endParaRPr lang="id-ID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204864"/>
            <a:ext cx="7715200" cy="938355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596646" lvl="0" indent="-514350">
              <a:buClrTx/>
              <a:buFont typeface="+mj-lt"/>
              <a:buAutoNum type="arabicPeriod" startAt="5"/>
            </a:pP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</a:rPr>
              <a:t>Melakukan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</a:rPr>
              <a:t>Pembagian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</a:rPr>
              <a:t>Distribusi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Masker s/d </a:t>
            </a: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</a:rPr>
              <a:t>Kamis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</a:rPr>
              <a:t>Tanggal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24 Mei 2018 </a:t>
            </a: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</a:rPr>
              <a:t>sejumlah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72.000 </a:t>
            </a: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</a:rPr>
              <a:t>Lembar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</a:rPr>
              <a:t>dengan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</a:rPr>
              <a:t>sasaran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</a:rPr>
              <a:t>masyarakat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</a:rPr>
              <a:t>dan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</a:rPr>
              <a:t>sekolah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</a:rPr>
              <a:t>terdampak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id-ID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2" descr="\\MANAGER\Users\Public\Data Merapi\DOKUMEN FOTO\masker dukun 2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29000"/>
            <a:ext cx="3875898" cy="20561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\\MANAGER\Users\Public\Data Merapi\DOKUMEN FOTO\Koordinasin dg relawan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05064"/>
            <a:ext cx="3607828" cy="19128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MATERI-MATERI PRESENTASI-BPBD KAB. MAGELANG\Background-Coklat_001.jpg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chemeClr val="accent4">
                <a:tint val="45000"/>
                <a:satMod val="400000"/>
              </a:schemeClr>
            </a:duotone>
            <a:lum bright="46000" contrast="53000"/>
          </a:blip>
          <a:srcRect/>
          <a:stretch>
            <a:fillRect/>
          </a:stretch>
        </p:blipFill>
        <p:spPr bwMode="auto">
          <a:xfrm>
            <a:off x="-4853" y="0"/>
            <a:ext cx="9197674" cy="6984776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07504" y="2780928"/>
            <a:ext cx="2664296" cy="1608179"/>
          </a:xfrm>
          <a:prstGeom prst="rect">
            <a:avLst/>
          </a:prstGeom>
          <a:solidFill>
            <a:srgbClr val="C00000"/>
          </a:solidFill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id-ID" sz="1800" b="1" dirty="0" smtClean="0">
                <a:solidFill>
                  <a:srgbClr val="FFC000"/>
                </a:solidFill>
              </a:rPr>
              <a:t>LANGKAH STRATEGI PENANGANAN</a:t>
            </a:r>
            <a:r>
              <a:rPr lang="en-US" sz="1800" b="1" dirty="0" smtClean="0">
                <a:solidFill>
                  <a:srgbClr val="FFC000"/>
                </a:solidFill>
              </a:rPr>
              <a:t> </a:t>
            </a:r>
            <a:br>
              <a:rPr lang="en-US" sz="1800" b="1" dirty="0" smtClean="0">
                <a:solidFill>
                  <a:srgbClr val="FFC000"/>
                </a:solidFill>
              </a:rPr>
            </a:br>
            <a:r>
              <a:rPr lang="en-US" sz="1800" b="1" dirty="0" smtClean="0">
                <a:solidFill>
                  <a:srgbClr val="FFC000"/>
                </a:solidFill>
              </a:rPr>
              <a:t>(</a:t>
            </a:r>
            <a:r>
              <a:rPr lang="en-US" sz="1800" b="1" dirty="0" err="1" smtClean="0">
                <a:solidFill>
                  <a:srgbClr val="FFC000"/>
                </a:solidFill>
              </a:rPr>
              <a:t>Menuju</a:t>
            </a:r>
            <a:r>
              <a:rPr lang="en-US" sz="1800" b="1" dirty="0" smtClean="0">
                <a:solidFill>
                  <a:srgbClr val="FFC000"/>
                </a:solidFill>
              </a:rPr>
              <a:t> Zero </a:t>
            </a:r>
            <a:r>
              <a:rPr lang="en-US" sz="1800" b="1" dirty="0" err="1" smtClean="0">
                <a:solidFill>
                  <a:srgbClr val="FFC000"/>
                </a:solidFill>
              </a:rPr>
              <a:t>Korban</a:t>
            </a:r>
            <a:r>
              <a:rPr lang="en-US" sz="1800" b="1" dirty="0" smtClean="0">
                <a:solidFill>
                  <a:srgbClr val="FFC000"/>
                </a:solidFill>
              </a:rPr>
              <a:t> </a:t>
            </a:r>
            <a:r>
              <a:rPr lang="en-US" sz="1800" b="1" dirty="0" err="1" smtClean="0">
                <a:solidFill>
                  <a:srgbClr val="FFC000"/>
                </a:solidFill>
              </a:rPr>
              <a:t>Jiwa</a:t>
            </a:r>
            <a:r>
              <a:rPr lang="en-US" sz="1800" b="1" dirty="0" smtClean="0">
                <a:solidFill>
                  <a:srgbClr val="FFC000"/>
                </a:solidFill>
              </a:rPr>
              <a:t>)</a:t>
            </a:r>
            <a:endParaRPr lang="en-AU" sz="1600" b="1" dirty="0">
              <a:solidFill>
                <a:srgbClr val="FFC0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348856" y="332656"/>
            <a:ext cx="5688632" cy="14641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490537" indent="-400050" algn="just">
              <a:buClr>
                <a:srgbClr val="00B0F0"/>
              </a:buClr>
              <a:buFont typeface="+mj-lt"/>
              <a:buAutoNum type="romanUcPeriod"/>
            </a:pPr>
            <a:r>
              <a:rPr lang="en-US" sz="1600" dirty="0" err="1">
                <a:solidFill>
                  <a:srgbClr val="00B0F0"/>
                </a:solidFill>
              </a:rPr>
              <a:t>Membentuk</a:t>
            </a:r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err="1">
                <a:solidFill>
                  <a:srgbClr val="00B0F0"/>
                </a:solidFill>
              </a:rPr>
              <a:t>Posko</a:t>
            </a:r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err="1">
                <a:solidFill>
                  <a:srgbClr val="00B0F0"/>
                </a:solidFill>
              </a:rPr>
              <a:t>Utama</a:t>
            </a:r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err="1">
                <a:solidFill>
                  <a:srgbClr val="00B0F0"/>
                </a:solidFill>
              </a:rPr>
              <a:t>sebagai</a:t>
            </a:r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err="1">
                <a:solidFill>
                  <a:srgbClr val="00B0F0"/>
                </a:solidFill>
              </a:rPr>
              <a:t>fungsi</a:t>
            </a:r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err="1">
                <a:solidFill>
                  <a:srgbClr val="00B0F0"/>
                </a:solidFill>
              </a:rPr>
              <a:t>manajemen</a:t>
            </a:r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err="1">
                <a:solidFill>
                  <a:srgbClr val="00B0F0"/>
                </a:solidFill>
              </a:rPr>
              <a:t>dan</a:t>
            </a:r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err="1">
                <a:solidFill>
                  <a:srgbClr val="00B0F0"/>
                </a:solidFill>
              </a:rPr>
              <a:t>koordinasi</a:t>
            </a:r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err="1">
                <a:solidFill>
                  <a:srgbClr val="00B0F0"/>
                </a:solidFill>
              </a:rPr>
              <a:t>penanganan</a:t>
            </a:r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err="1">
                <a:solidFill>
                  <a:srgbClr val="00B0F0"/>
                </a:solidFill>
              </a:rPr>
              <a:t>bencana</a:t>
            </a:r>
            <a:r>
              <a:rPr lang="en-US" sz="1600" dirty="0">
                <a:solidFill>
                  <a:srgbClr val="00B0F0"/>
                </a:solidFill>
              </a:rPr>
              <a:t> yang </a:t>
            </a:r>
            <a:r>
              <a:rPr lang="en-US" sz="1600" dirty="0" err="1">
                <a:solidFill>
                  <a:srgbClr val="00B0F0"/>
                </a:solidFill>
              </a:rPr>
              <a:t>melibatkan</a:t>
            </a:r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err="1">
                <a:solidFill>
                  <a:srgbClr val="00B0F0"/>
                </a:solidFill>
              </a:rPr>
              <a:t>seluruh</a:t>
            </a:r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err="1">
                <a:solidFill>
                  <a:srgbClr val="00B0F0"/>
                </a:solidFill>
              </a:rPr>
              <a:t>unsur</a:t>
            </a:r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err="1">
                <a:solidFill>
                  <a:srgbClr val="00B0F0"/>
                </a:solidFill>
              </a:rPr>
              <a:t>Penanggulangan</a:t>
            </a:r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err="1">
                <a:solidFill>
                  <a:srgbClr val="00B0F0"/>
                </a:solidFill>
              </a:rPr>
              <a:t>Bencana</a:t>
            </a:r>
            <a:r>
              <a:rPr lang="en-US" sz="1600" dirty="0">
                <a:solidFill>
                  <a:srgbClr val="00B0F0"/>
                </a:solidFill>
              </a:rPr>
              <a:t> (</a:t>
            </a:r>
            <a:r>
              <a:rPr lang="en-US" sz="1600" dirty="0" err="1">
                <a:solidFill>
                  <a:srgbClr val="00B0F0"/>
                </a:solidFill>
              </a:rPr>
              <a:t>Pemerintah</a:t>
            </a:r>
            <a:r>
              <a:rPr lang="en-US" sz="1600" dirty="0">
                <a:solidFill>
                  <a:srgbClr val="00B0F0"/>
                </a:solidFill>
              </a:rPr>
              <a:t>, </a:t>
            </a:r>
            <a:r>
              <a:rPr lang="en-US" sz="1600" dirty="0" err="1">
                <a:solidFill>
                  <a:srgbClr val="00B0F0"/>
                </a:solidFill>
              </a:rPr>
              <a:t>Masyarakat</a:t>
            </a:r>
            <a:r>
              <a:rPr lang="en-US" sz="1600" dirty="0">
                <a:solidFill>
                  <a:srgbClr val="00B0F0"/>
                </a:solidFill>
              </a:rPr>
              <a:t>, </a:t>
            </a:r>
            <a:r>
              <a:rPr lang="en-US" sz="1600" dirty="0" err="1">
                <a:solidFill>
                  <a:srgbClr val="00B0F0"/>
                </a:solidFill>
              </a:rPr>
              <a:t>dan</a:t>
            </a:r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err="1">
                <a:solidFill>
                  <a:srgbClr val="00B0F0"/>
                </a:solidFill>
              </a:rPr>
              <a:t>Dunia</a:t>
            </a:r>
            <a:r>
              <a:rPr lang="en-US" sz="1600" dirty="0">
                <a:solidFill>
                  <a:srgbClr val="00B0F0"/>
                </a:solidFill>
              </a:rPr>
              <a:t> Usaha</a:t>
            </a:r>
            <a:r>
              <a:rPr lang="en-US" sz="1600" dirty="0" smtClean="0">
                <a:solidFill>
                  <a:srgbClr val="00B0F0"/>
                </a:solidFill>
              </a:rPr>
              <a:t>)</a:t>
            </a:r>
            <a:endParaRPr lang="en-US" sz="1600" dirty="0">
              <a:solidFill>
                <a:srgbClr val="00B0F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347864" y="2021880"/>
            <a:ext cx="5688632" cy="93610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547687" indent="-457200" algn="just">
              <a:buClr>
                <a:srgbClr val="FFCC00"/>
              </a:buClr>
              <a:buFont typeface="+mj-lt"/>
              <a:buAutoNum type="romanUcPeriod" startAt="2"/>
            </a:pPr>
            <a:r>
              <a:rPr lang="en-US" sz="1600" dirty="0" err="1">
                <a:solidFill>
                  <a:srgbClr val="FFCC00"/>
                </a:solidFill>
              </a:rPr>
              <a:t>Evakuasi</a:t>
            </a:r>
            <a:r>
              <a:rPr lang="en-US" sz="1600" dirty="0">
                <a:solidFill>
                  <a:srgbClr val="FFCC00"/>
                </a:solidFill>
              </a:rPr>
              <a:t> </a:t>
            </a:r>
            <a:r>
              <a:rPr lang="en-US" sz="1600" dirty="0" err="1">
                <a:solidFill>
                  <a:srgbClr val="FFCC00"/>
                </a:solidFill>
              </a:rPr>
              <a:t>dan</a:t>
            </a:r>
            <a:r>
              <a:rPr lang="en-US" sz="1600" dirty="0">
                <a:solidFill>
                  <a:srgbClr val="FFCC00"/>
                </a:solidFill>
              </a:rPr>
              <a:t> </a:t>
            </a:r>
            <a:r>
              <a:rPr lang="en-US" sz="1600" dirty="0" err="1">
                <a:solidFill>
                  <a:srgbClr val="FFCC00"/>
                </a:solidFill>
              </a:rPr>
              <a:t>Penyelamatan</a:t>
            </a:r>
            <a:r>
              <a:rPr lang="en-US" sz="1600" dirty="0">
                <a:solidFill>
                  <a:srgbClr val="FFCC00"/>
                </a:solidFill>
              </a:rPr>
              <a:t> </a:t>
            </a:r>
            <a:r>
              <a:rPr lang="en-US" sz="1600" dirty="0" err="1">
                <a:solidFill>
                  <a:srgbClr val="FFCC00"/>
                </a:solidFill>
              </a:rPr>
              <a:t>penduduk</a:t>
            </a:r>
            <a:r>
              <a:rPr lang="en-US" sz="1600" dirty="0">
                <a:solidFill>
                  <a:srgbClr val="FFCC00"/>
                </a:solidFill>
              </a:rPr>
              <a:t> </a:t>
            </a:r>
            <a:r>
              <a:rPr lang="en-US" sz="1600" dirty="0" err="1">
                <a:solidFill>
                  <a:srgbClr val="FFCC00"/>
                </a:solidFill>
              </a:rPr>
              <a:t>wilayah</a:t>
            </a:r>
            <a:r>
              <a:rPr lang="en-US" sz="1600" dirty="0">
                <a:solidFill>
                  <a:srgbClr val="FFCC00"/>
                </a:solidFill>
              </a:rPr>
              <a:t> </a:t>
            </a:r>
            <a:r>
              <a:rPr lang="en-US" sz="1600" dirty="0" err="1">
                <a:solidFill>
                  <a:srgbClr val="FFCC00"/>
                </a:solidFill>
              </a:rPr>
              <a:t>Desa</a:t>
            </a:r>
            <a:r>
              <a:rPr lang="en-US" sz="1600" dirty="0">
                <a:solidFill>
                  <a:srgbClr val="FFCC00"/>
                </a:solidFill>
              </a:rPr>
              <a:t> KRB III </a:t>
            </a:r>
            <a:r>
              <a:rPr lang="en-US" sz="1600" dirty="0" err="1">
                <a:solidFill>
                  <a:srgbClr val="FFCC00"/>
                </a:solidFill>
              </a:rPr>
              <a:t>menuju</a:t>
            </a:r>
            <a:r>
              <a:rPr lang="en-US" sz="1600" dirty="0">
                <a:solidFill>
                  <a:srgbClr val="FFCC00"/>
                </a:solidFill>
              </a:rPr>
              <a:t> </a:t>
            </a:r>
            <a:r>
              <a:rPr lang="en-US" sz="1600" dirty="0" err="1">
                <a:solidFill>
                  <a:srgbClr val="FFCC00"/>
                </a:solidFill>
              </a:rPr>
              <a:t>wilayah</a:t>
            </a:r>
            <a:r>
              <a:rPr lang="en-US" sz="1600" dirty="0">
                <a:solidFill>
                  <a:srgbClr val="FFCC00"/>
                </a:solidFill>
              </a:rPr>
              <a:t> </a:t>
            </a:r>
            <a:r>
              <a:rPr lang="en-US" sz="1600" dirty="0" err="1">
                <a:solidFill>
                  <a:srgbClr val="FFCC00"/>
                </a:solidFill>
              </a:rPr>
              <a:t>Desa</a:t>
            </a:r>
            <a:r>
              <a:rPr lang="en-US" sz="1600" dirty="0">
                <a:solidFill>
                  <a:srgbClr val="FFCC00"/>
                </a:solidFill>
              </a:rPr>
              <a:t> </a:t>
            </a:r>
            <a:r>
              <a:rPr lang="en-US" sz="1600" dirty="0" err="1">
                <a:solidFill>
                  <a:srgbClr val="FFCC00"/>
                </a:solidFill>
              </a:rPr>
              <a:t>Penyangga</a:t>
            </a:r>
            <a:r>
              <a:rPr lang="en-US" sz="1600" dirty="0">
                <a:solidFill>
                  <a:srgbClr val="FFCC00"/>
                </a:solidFill>
              </a:rPr>
              <a:t> </a:t>
            </a:r>
            <a:r>
              <a:rPr lang="en-US" sz="1600" b="1" dirty="0">
                <a:solidFill>
                  <a:srgbClr val="FFCC00"/>
                </a:solidFill>
              </a:rPr>
              <a:t>(</a:t>
            </a:r>
            <a:r>
              <a:rPr lang="en-US" sz="1600" b="1" i="1" dirty="0">
                <a:solidFill>
                  <a:srgbClr val="FFCC00"/>
                </a:solidFill>
              </a:rPr>
              <a:t>Sister Village</a:t>
            </a:r>
            <a:r>
              <a:rPr lang="en-US" sz="1600" b="1" dirty="0" smtClean="0">
                <a:solidFill>
                  <a:srgbClr val="FFCC00"/>
                </a:solidFill>
              </a:rPr>
              <a:t>)</a:t>
            </a:r>
            <a:endParaRPr lang="en-US" sz="1600" dirty="0">
              <a:solidFill>
                <a:srgbClr val="FFCC0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331261" y="3461907"/>
            <a:ext cx="5688632" cy="54315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490537" indent="-400050" algn="just">
              <a:buClr>
                <a:schemeClr val="accent5">
                  <a:lumMod val="40000"/>
                  <a:lumOff val="60000"/>
                </a:schemeClr>
              </a:buClr>
              <a:buFont typeface="+mj-lt"/>
              <a:buAutoNum type="romanUcPeriod" startAt="3"/>
            </a:pPr>
            <a:r>
              <a:rPr lang="en-US" sz="1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Penanganan</a:t>
            </a:r>
            <a:r>
              <a:rPr lang="en-US" sz="1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Pengungsi</a:t>
            </a:r>
            <a:r>
              <a:rPr lang="en-US" sz="1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(</a:t>
            </a:r>
            <a:r>
              <a:rPr lang="en-US" sz="1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Pemenuhan</a:t>
            </a:r>
            <a:r>
              <a:rPr lang="en-US" sz="1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kebutuhan</a:t>
            </a:r>
            <a:r>
              <a:rPr lang="en-US" sz="1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dasar</a:t>
            </a:r>
            <a:r>
              <a:rPr lang="en-US" sz="1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) </a:t>
            </a:r>
          </a:p>
          <a:p>
            <a:pPr marL="490537" indent="-400050" algn="just">
              <a:buClr>
                <a:srgbClr val="00B0F0"/>
              </a:buClr>
              <a:buFont typeface="+mj-lt"/>
              <a:buAutoNum type="romanUcPeriod" startAt="3"/>
            </a:pPr>
            <a:endParaRPr lang="en-US" sz="1800" dirty="0">
              <a:solidFill>
                <a:srgbClr val="00B0F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332501" y="4437112"/>
            <a:ext cx="5688632" cy="81609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490537" indent="-400050" algn="just">
              <a:buClr>
                <a:srgbClr val="FFFF00"/>
              </a:buClr>
              <a:buFont typeface="+mj-lt"/>
              <a:buAutoNum type="romanUcPeriod" startAt="4"/>
            </a:pPr>
            <a:r>
              <a:rPr lang="en-US" sz="1600" dirty="0" err="1">
                <a:solidFill>
                  <a:srgbClr val="FFFF00"/>
                </a:solidFill>
              </a:rPr>
              <a:t>Menyebarluaskan</a:t>
            </a:r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err="1">
                <a:solidFill>
                  <a:srgbClr val="FFFF00"/>
                </a:solidFill>
              </a:rPr>
              <a:t>informasi</a:t>
            </a:r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err="1">
                <a:solidFill>
                  <a:srgbClr val="FFFF00"/>
                </a:solidFill>
              </a:rPr>
              <a:t>tentang</a:t>
            </a:r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err="1">
                <a:solidFill>
                  <a:srgbClr val="FFFF00"/>
                </a:solidFill>
              </a:rPr>
              <a:t>bencana</a:t>
            </a:r>
            <a:r>
              <a:rPr lang="en-US" sz="1600" dirty="0">
                <a:solidFill>
                  <a:srgbClr val="FFFF00"/>
                </a:solidFill>
              </a:rPr>
              <a:t> yang </a:t>
            </a:r>
            <a:r>
              <a:rPr lang="en-US" sz="1600" dirty="0" err="1">
                <a:solidFill>
                  <a:srgbClr val="FFFF00"/>
                </a:solidFill>
              </a:rPr>
              <a:t>terjadi</a:t>
            </a:r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err="1">
                <a:solidFill>
                  <a:srgbClr val="FFFF00"/>
                </a:solidFill>
              </a:rPr>
              <a:t>melalui</a:t>
            </a:r>
            <a:r>
              <a:rPr lang="en-US" sz="1600" dirty="0">
                <a:solidFill>
                  <a:srgbClr val="FFFF00"/>
                </a:solidFill>
              </a:rPr>
              <a:t>, media </a:t>
            </a:r>
            <a:r>
              <a:rPr lang="en-US" sz="1600" dirty="0" err="1">
                <a:solidFill>
                  <a:srgbClr val="FFFF00"/>
                </a:solidFill>
              </a:rPr>
              <a:t>cetak</a:t>
            </a:r>
            <a:r>
              <a:rPr lang="en-US" sz="1600" dirty="0">
                <a:solidFill>
                  <a:srgbClr val="FFFF00"/>
                </a:solidFill>
              </a:rPr>
              <a:t>, </a:t>
            </a:r>
            <a:r>
              <a:rPr lang="en-US" sz="1600" dirty="0" err="1">
                <a:solidFill>
                  <a:srgbClr val="FFFF00"/>
                </a:solidFill>
              </a:rPr>
              <a:t>elektronik</a:t>
            </a:r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err="1">
                <a:solidFill>
                  <a:srgbClr val="FFFF00"/>
                </a:solidFill>
              </a:rPr>
              <a:t>dan</a:t>
            </a:r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err="1">
                <a:solidFill>
                  <a:srgbClr val="FFFF00"/>
                </a:solidFill>
              </a:rPr>
              <a:t>telematika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347864" y="5661248"/>
            <a:ext cx="5688632" cy="55206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547687" indent="-457200" algn="just">
              <a:buClr>
                <a:srgbClr val="FFC000"/>
              </a:buClr>
            </a:pPr>
            <a:r>
              <a:rPr lang="id-ID" sz="1800" dirty="0" smtClean="0">
                <a:solidFill>
                  <a:srgbClr val="FFC000"/>
                </a:solidFill>
              </a:rPr>
              <a:t>V.    </a:t>
            </a:r>
            <a:r>
              <a:rPr lang="en-US" sz="1800" dirty="0" err="1" smtClean="0">
                <a:solidFill>
                  <a:srgbClr val="FFC000"/>
                </a:solidFill>
              </a:rPr>
              <a:t>Menyeleng</a:t>
            </a:r>
            <a:r>
              <a:rPr lang="id-ID" sz="1800" dirty="0" smtClean="0">
                <a:solidFill>
                  <a:srgbClr val="FFC000"/>
                </a:solidFill>
              </a:rPr>
              <a:t>g</a:t>
            </a:r>
            <a:r>
              <a:rPr lang="en-US" sz="1800" dirty="0" err="1" smtClean="0">
                <a:solidFill>
                  <a:srgbClr val="FFC000"/>
                </a:solidFill>
              </a:rPr>
              <a:t>arakan</a:t>
            </a:r>
            <a:r>
              <a:rPr lang="en-US" sz="1800" dirty="0" smtClean="0">
                <a:solidFill>
                  <a:srgbClr val="FFC000"/>
                </a:solidFill>
              </a:rPr>
              <a:t> </a:t>
            </a:r>
            <a:r>
              <a:rPr lang="en-US" sz="1800" dirty="0" err="1">
                <a:solidFill>
                  <a:srgbClr val="FFC000"/>
                </a:solidFill>
              </a:rPr>
              <a:t>pelayanan</a:t>
            </a:r>
            <a:r>
              <a:rPr lang="en-US" sz="1800" dirty="0">
                <a:solidFill>
                  <a:srgbClr val="FFC000"/>
                </a:solidFill>
              </a:rPr>
              <a:t> </a:t>
            </a:r>
            <a:r>
              <a:rPr lang="en-US" sz="1800" dirty="0" err="1">
                <a:solidFill>
                  <a:srgbClr val="FFC000"/>
                </a:solidFill>
              </a:rPr>
              <a:t>kesehatan</a:t>
            </a:r>
            <a:endParaRPr lang="id-ID" sz="1800" dirty="0">
              <a:solidFill>
                <a:srgbClr val="FFC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772794" y="1052736"/>
            <a:ext cx="559709" cy="2304256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2" idx="1"/>
          </p:cNvCxnSpPr>
          <p:nvPr/>
        </p:nvCxnSpPr>
        <p:spPr>
          <a:xfrm flipV="1">
            <a:off x="2771802" y="2489933"/>
            <a:ext cx="576063" cy="86706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772794" y="3364976"/>
            <a:ext cx="558469" cy="343437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14" idx="1"/>
          </p:cNvCxnSpPr>
          <p:nvPr/>
        </p:nvCxnSpPr>
        <p:spPr>
          <a:xfrm>
            <a:off x="2772793" y="3364976"/>
            <a:ext cx="559708" cy="148018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789148" y="3429000"/>
            <a:ext cx="558717" cy="2496277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36510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en-US" sz="3100" b="1" dirty="0" smtClean="0">
                <a:solidFill>
                  <a:schemeClr val="tx1"/>
                </a:solidFill>
                <a:latin typeface="Arial Rounded MT Bold" pitchFamily="34" charset="0"/>
              </a:rPr>
              <a:t> 10 SEKTOR  </a:t>
            </a:r>
            <a:r>
              <a:rPr lang="id-ID" sz="3100" b="1" dirty="0" smtClean="0">
                <a:solidFill>
                  <a:schemeClr val="tx1"/>
                </a:solidFill>
                <a:latin typeface="Arial Rounded MT Bold" pitchFamily="34" charset="0"/>
              </a:rPr>
              <a:t/>
            </a:r>
            <a:br>
              <a:rPr lang="id-ID" sz="3100" b="1" dirty="0" smtClean="0">
                <a:solidFill>
                  <a:schemeClr val="tx1"/>
                </a:solidFill>
                <a:latin typeface="Arial Rounded MT Bold" pitchFamily="34" charset="0"/>
              </a:rPr>
            </a:br>
            <a:r>
              <a:rPr lang="id-ID" sz="3100" b="1" dirty="0" smtClean="0">
                <a:solidFill>
                  <a:schemeClr val="tx1"/>
                </a:solidFill>
                <a:latin typeface="Arial Rounded MT Bold" pitchFamily="34" charset="0"/>
              </a:rPr>
              <a:t>PENANGGULANGAN BENCANA</a:t>
            </a:r>
            <a:endParaRPr lang="en-US" b="1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38576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2400" b="1" dirty="0" err="1" smtClean="0"/>
              <a:t>Sektor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Manajemen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Koordinasi</a:t>
            </a:r>
            <a:r>
              <a:rPr lang="en-US" sz="2400" b="1" dirty="0" smtClean="0"/>
              <a:t> / </a:t>
            </a:r>
            <a:r>
              <a:rPr lang="en-US" sz="2400" b="1" dirty="0" err="1" smtClean="0"/>
              <a:t>Posko</a:t>
            </a:r>
            <a:endParaRPr lang="en-US" sz="2400" b="1" dirty="0" smtClean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2400" b="1" dirty="0" err="1" smtClean="0"/>
              <a:t>Sektor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Kesehatan</a:t>
            </a:r>
            <a:endParaRPr lang="en-US" sz="2400" b="1" dirty="0" smtClean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2400" b="1" dirty="0" err="1" smtClean="0"/>
              <a:t>Sektor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Evakuasi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Transportasi</a:t>
            </a:r>
            <a:endParaRPr lang="en-US" sz="2400" b="1" dirty="0" smtClean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2400" b="1" dirty="0" err="1" smtClean="0"/>
              <a:t>Sektor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Logistik</a:t>
            </a:r>
            <a:endParaRPr lang="en-US" sz="2400" b="1" dirty="0" smtClean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2400" b="1" dirty="0" err="1" smtClean="0"/>
              <a:t>Sektor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Dapur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Umum</a:t>
            </a:r>
            <a:endParaRPr lang="en-US" sz="2400" b="1" dirty="0" smtClean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2400" b="1" dirty="0" err="1" smtClean="0"/>
              <a:t>Sektor</a:t>
            </a:r>
            <a:r>
              <a:rPr lang="en-US" sz="2400" b="1" dirty="0" smtClean="0"/>
              <a:t> Barak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2400" b="1" dirty="0" err="1" smtClean="0"/>
              <a:t>Sektor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Keamanan</a:t>
            </a:r>
            <a:endParaRPr lang="en-US" sz="2400" b="1" dirty="0" smtClean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2400" b="1" dirty="0" err="1" smtClean="0"/>
              <a:t>Sektor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Komunikasi</a:t>
            </a:r>
            <a:endParaRPr lang="en-US" sz="2400" b="1" dirty="0" smtClean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2400" b="1" dirty="0" err="1" smtClean="0"/>
              <a:t>Sektor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Pendidikan</a:t>
            </a:r>
            <a:endParaRPr lang="en-US" sz="2400" b="1" dirty="0" smtClean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2400" b="1" dirty="0" err="1" smtClean="0"/>
              <a:t>Sektor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Ekonomi</a:t>
            </a:r>
            <a:endParaRPr lang="en-US" sz="2400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27892" y="5500688"/>
            <a:ext cx="8229600" cy="1143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marL="898525" indent="-539750" defTabSz="627063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Arial Rounded MT Bold" pitchFamily="34" charset="0"/>
                <a:ea typeface="+mj-ea"/>
                <a:cs typeface="+mj-cs"/>
              </a:rPr>
              <a:t>MASYARAKAT</a:t>
            </a:r>
            <a:r>
              <a:rPr lang="en-US" dirty="0">
                <a:latin typeface="Arial Rounded MT Bold" pitchFamily="34" charset="0"/>
                <a:ea typeface="+mj-ea"/>
                <a:cs typeface="+mj-cs"/>
              </a:rPr>
              <a:t>: </a:t>
            </a:r>
            <a:endParaRPr lang="id-ID" dirty="0" smtClean="0">
              <a:latin typeface="Arial Rounded MT Bold" pitchFamily="34" charset="0"/>
              <a:ea typeface="+mj-ea"/>
              <a:cs typeface="+mj-cs"/>
            </a:endParaRPr>
          </a:p>
          <a:p>
            <a:pPr marL="898525" indent="-539750" defTabSz="627063" eaLnBrk="1" fontAlgn="auto" hangingPunct="1">
              <a:spcAft>
                <a:spcPts val="0"/>
              </a:spcAft>
              <a:defRPr/>
            </a:pPr>
            <a:r>
              <a:rPr lang="id-ID" dirty="0" smtClean="0">
                <a:latin typeface="Arial Rounded MT Bold" pitchFamily="34" charset="0"/>
                <a:ea typeface="+mj-ea"/>
                <a:cs typeface="+mj-cs"/>
              </a:rPr>
              <a:t>- Lebih kurang 4.103</a:t>
            </a:r>
            <a:r>
              <a:rPr lang="en-US" dirty="0" smtClean="0">
                <a:latin typeface="Arial Rounded MT Bold" pitchFamily="34" charset="0"/>
                <a:ea typeface="+mj-ea"/>
                <a:cs typeface="+mj-cs"/>
              </a:rPr>
              <a:t> </a:t>
            </a:r>
            <a:r>
              <a:rPr lang="en-US" dirty="0">
                <a:latin typeface="Arial Rounded MT Bold" pitchFamily="34" charset="0"/>
                <a:ea typeface="+mj-ea"/>
                <a:cs typeface="+mj-cs"/>
              </a:rPr>
              <a:t>RELAWAN </a:t>
            </a:r>
            <a:r>
              <a:rPr lang="id-ID" dirty="0" smtClean="0">
                <a:latin typeface="Arial Rounded MT Bold" pitchFamily="34" charset="0"/>
                <a:ea typeface="+mj-ea"/>
                <a:cs typeface="+mj-cs"/>
              </a:rPr>
              <a:t> </a:t>
            </a:r>
            <a:r>
              <a:rPr lang="en-US" dirty="0" smtClean="0">
                <a:latin typeface="Arial Rounded MT Bold" pitchFamily="34" charset="0"/>
                <a:ea typeface="+mj-ea"/>
                <a:cs typeface="+mj-cs"/>
              </a:rPr>
              <a:t>+ </a:t>
            </a:r>
            <a:r>
              <a:rPr lang="id-ID" dirty="0" smtClean="0">
                <a:latin typeface="Arial Rounded MT Bold" pitchFamily="34" charset="0"/>
                <a:ea typeface="+mj-ea"/>
                <a:cs typeface="+mj-cs"/>
              </a:rPr>
              <a:t> 85</a:t>
            </a:r>
            <a:r>
              <a:rPr lang="en-US" dirty="0" smtClean="0">
                <a:latin typeface="Arial Rounded MT Bold" pitchFamily="34" charset="0"/>
                <a:ea typeface="+mj-ea"/>
                <a:cs typeface="+mj-cs"/>
              </a:rPr>
              <a:t> </a:t>
            </a:r>
            <a:r>
              <a:rPr lang="id-ID" dirty="0" smtClean="0">
                <a:latin typeface="Arial Rounded MT Bold" pitchFamily="34" charset="0"/>
                <a:ea typeface="+mj-ea"/>
                <a:cs typeface="+mj-cs"/>
              </a:rPr>
              <a:t> (</a:t>
            </a:r>
            <a:r>
              <a:rPr lang="en-US" dirty="0" smtClean="0">
                <a:latin typeface="Arial Rounded MT Bold" pitchFamily="34" charset="0"/>
                <a:ea typeface="+mj-ea"/>
                <a:cs typeface="+mj-cs"/>
              </a:rPr>
              <a:t>OPRB</a:t>
            </a:r>
            <a:r>
              <a:rPr lang="id-ID" dirty="0" smtClean="0">
                <a:latin typeface="Arial Rounded MT Bold" pitchFamily="34" charset="0"/>
                <a:ea typeface="+mj-ea"/>
                <a:cs typeface="+mj-cs"/>
              </a:rPr>
              <a:t> &amp; Komunitas Relawan)</a:t>
            </a:r>
          </a:p>
          <a:p>
            <a:pPr marL="898525" indent="-539750" defTabSz="627063" eaLnBrk="1" fontAlgn="auto" hangingPunct="1">
              <a:spcAft>
                <a:spcPts val="0"/>
              </a:spcAft>
              <a:defRPr/>
            </a:pPr>
            <a:r>
              <a:rPr lang="id-ID" dirty="0" smtClean="0">
                <a:latin typeface="Arial Rounded MT Bold" pitchFamily="34" charset="0"/>
                <a:ea typeface="+mj-ea"/>
                <a:cs typeface="+mj-cs"/>
              </a:rPr>
              <a:t>- </a:t>
            </a:r>
            <a:r>
              <a:rPr lang="en-US" dirty="0" smtClean="0">
                <a:latin typeface="Arial Rounded MT Bold" pitchFamily="34" charset="0"/>
                <a:ea typeface="+mj-ea"/>
                <a:cs typeface="+mj-cs"/>
              </a:rPr>
              <a:t>D</a:t>
            </a:r>
            <a:r>
              <a:rPr lang="id-ID" dirty="0" smtClean="0">
                <a:latin typeface="Arial Rounded MT Bold" pitchFamily="34" charset="0"/>
                <a:ea typeface="+mj-ea"/>
                <a:cs typeface="+mj-cs"/>
              </a:rPr>
              <a:t>unia Usaha</a:t>
            </a:r>
            <a:r>
              <a:rPr lang="en-US" dirty="0" smtClean="0">
                <a:latin typeface="Arial Rounded MT Bold" pitchFamily="34" charset="0"/>
                <a:ea typeface="+mj-ea"/>
                <a:cs typeface="+mj-cs"/>
              </a:rPr>
              <a:t> </a:t>
            </a:r>
            <a:r>
              <a:rPr lang="en-US" dirty="0">
                <a:latin typeface="Arial Rounded MT Bold" pitchFamily="34" charset="0"/>
                <a:ea typeface="+mj-ea"/>
                <a:cs typeface="+mj-cs"/>
              </a:rPr>
              <a:t>: </a:t>
            </a:r>
            <a:r>
              <a:rPr lang="en-US" b="1" dirty="0">
                <a:latin typeface="Arial Rounded MT Bold" pitchFamily="34" charset="0"/>
                <a:ea typeface="+mj-ea"/>
                <a:cs typeface="+mj-cs"/>
              </a:rPr>
              <a:t>CSR</a:t>
            </a:r>
          </a:p>
        </p:txBody>
      </p:sp>
      <p:pic>
        <p:nvPicPr>
          <p:cNvPr id="29703" name="Picture 2" descr="G:\Ringkasan\My Pictures\pindahan-afr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714624"/>
            <a:ext cx="4548314" cy="258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low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</TotalTime>
  <Words>563</Words>
  <Application>Microsoft Office PowerPoint</Application>
  <PresentationFormat>On-screen Show (4:3)</PresentationFormat>
  <Paragraphs>88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Flow</vt:lpstr>
      <vt:lpstr>Equity</vt:lpstr>
      <vt:lpstr>1_Equity</vt:lpstr>
      <vt:lpstr>UPAYA PEMERINTAH KABUPATEN MAGELANG  DALAM ANTISIPASI DAN TANGGAP BENCANA ALAM</vt:lpstr>
      <vt:lpstr>Slide 2</vt:lpstr>
      <vt:lpstr>Tanggung  jawab  pemerintah  daerah  dalam  penyelenggaraan penanggulangan bencana (dalam UU No. 24 Tahun 2007) meliputi:</vt:lpstr>
      <vt:lpstr>MISI &amp; VISI BUPATI  (DALAM RPJMD 2014-2019)</vt:lpstr>
      <vt:lpstr>Slide 5</vt:lpstr>
      <vt:lpstr>Slide 6</vt:lpstr>
      <vt:lpstr>Slide 7</vt:lpstr>
      <vt:lpstr>Slide 8</vt:lpstr>
      <vt:lpstr> 10 SEKTOR   PENANGGULANGAN BENCANA</vt:lpstr>
      <vt:lpstr>POTENSI ANCAMAN BENCANA</vt:lpstr>
      <vt:lpstr>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SOSIALISASI PERATURAN BUPATI NO. 18 TAHUN 2016</dc:title>
  <dc:creator>Windows User</dc:creator>
  <cp:lastModifiedBy>Windows User</cp:lastModifiedBy>
  <cp:revision>52</cp:revision>
  <dcterms:created xsi:type="dcterms:W3CDTF">2018-12-15T04:52:32Z</dcterms:created>
  <dcterms:modified xsi:type="dcterms:W3CDTF">2019-03-08T04:52:45Z</dcterms:modified>
</cp:coreProperties>
</file>