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1" r:id="rId10"/>
    <p:sldId id="288" r:id="rId11"/>
    <p:sldId id="264" r:id="rId12"/>
    <p:sldId id="265" r:id="rId13"/>
    <p:sldId id="287" r:id="rId14"/>
    <p:sldId id="283" r:id="rId15"/>
    <p:sldId id="284" r:id="rId16"/>
    <p:sldId id="285" r:id="rId17"/>
    <p:sldId id="286" r:id="rId18"/>
    <p:sldId id="280" r:id="rId19"/>
    <p:sldId id="269" r:id="rId20"/>
    <p:sldId id="271" r:id="rId21"/>
    <p:sldId id="272" r:id="rId22"/>
    <p:sldId id="274" r:id="rId23"/>
    <p:sldId id="275" r:id="rId24"/>
    <p:sldId id="277" r:id="rId25"/>
    <p:sldId id="279" r:id="rId26"/>
    <p:sldId id="276" r:id="rId27"/>
  </p:sldIdLst>
  <p:sldSz cx="9144000" cy="6858000" type="screen4x3"/>
  <p:notesSz cx="6954838" cy="11137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557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557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B22969-3BE2-451D-9599-DF5882364A62}" type="datetimeFigureOut">
              <a:rPr lang="id-ID" smtClean="0"/>
              <a:pPr/>
              <a:t>28/03/2019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579100"/>
            <a:ext cx="3013075" cy="557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10579100"/>
            <a:ext cx="3013075" cy="557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1A0D2-0D56-4D4B-B396-1D4F4D6CCAD6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66351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556895"/>
          </a:xfrm>
          <a:prstGeom prst="rect">
            <a:avLst/>
          </a:prstGeom>
        </p:spPr>
        <p:txBody>
          <a:bodyPr vert="horz" lIns="103382" tIns="51691" rIns="103382" bIns="51691" rtlCol="0"/>
          <a:lstStyle>
            <a:lvl1pPr algn="l">
              <a:defRPr sz="14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556895"/>
          </a:xfrm>
          <a:prstGeom prst="rect">
            <a:avLst/>
          </a:prstGeom>
        </p:spPr>
        <p:txBody>
          <a:bodyPr vert="horz" lIns="103382" tIns="51691" rIns="103382" bIns="51691" rtlCol="0"/>
          <a:lstStyle>
            <a:lvl1pPr algn="r">
              <a:defRPr sz="1400"/>
            </a:lvl1pPr>
          </a:lstStyle>
          <a:p>
            <a:fld id="{51D60EE7-D16C-4EDB-9918-59ADEEBDB6BB}" type="datetimeFigureOut">
              <a:rPr lang="id-ID" smtClean="0"/>
              <a:pPr/>
              <a:t>28/03/2019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3738" y="835025"/>
            <a:ext cx="5567362" cy="4176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3382" tIns="51691" rIns="103382" bIns="51691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5290502"/>
            <a:ext cx="5563870" cy="5012055"/>
          </a:xfrm>
          <a:prstGeom prst="rect">
            <a:avLst/>
          </a:prstGeom>
        </p:spPr>
        <p:txBody>
          <a:bodyPr vert="horz" lIns="103382" tIns="51691" rIns="103382" bIns="5169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579072"/>
            <a:ext cx="3013763" cy="556895"/>
          </a:xfrm>
          <a:prstGeom prst="rect">
            <a:avLst/>
          </a:prstGeom>
        </p:spPr>
        <p:txBody>
          <a:bodyPr vert="horz" lIns="103382" tIns="51691" rIns="103382" bIns="51691" rtlCol="0" anchor="b"/>
          <a:lstStyle>
            <a:lvl1pPr algn="l">
              <a:defRPr sz="14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10579072"/>
            <a:ext cx="3013763" cy="556895"/>
          </a:xfrm>
          <a:prstGeom prst="rect">
            <a:avLst/>
          </a:prstGeom>
        </p:spPr>
        <p:txBody>
          <a:bodyPr vert="horz" lIns="103382" tIns="51691" rIns="103382" bIns="51691" rtlCol="0" anchor="b"/>
          <a:lstStyle>
            <a:lvl1pPr algn="r">
              <a:defRPr sz="1400"/>
            </a:lvl1pPr>
          </a:lstStyle>
          <a:p>
            <a:fld id="{8B26304D-0638-47AD-9C73-1AF0E9C6F763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22778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04D-0638-47AD-9C73-1AF0E9C6F763}" type="slidenum">
              <a:rPr lang="id-ID" smtClean="0"/>
              <a:pPr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9419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err="1" smtClean="0"/>
              <a:t>Pemantapan</a:t>
            </a:r>
            <a:r>
              <a:rPr lang="en-US" sz="3600" dirty="0" smtClean="0"/>
              <a:t> </a:t>
            </a:r>
            <a:r>
              <a:rPr lang="en-US" sz="3600" dirty="0" err="1" smtClean="0"/>
              <a:t>mutu</a:t>
            </a:r>
            <a:r>
              <a:rPr lang="en-US" sz="3600" dirty="0" smtClean="0"/>
              <a:t>  </a:t>
            </a:r>
            <a:r>
              <a:rPr lang="en-US" sz="3600" dirty="0" err="1" smtClean="0"/>
              <a:t>laboratorium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Dr. </a:t>
            </a:r>
            <a:r>
              <a:rPr lang="en-US" dirty="0" err="1" smtClean="0"/>
              <a:t>Yekti</a:t>
            </a:r>
            <a:r>
              <a:rPr lang="en-US" dirty="0" smtClean="0"/>
              <a:t> </a:t>
            </a:r>
            <a:r>
              <a:rPr lang="en-US" dirty="0" err="1" smtClean="0"/>
              <a:t>Hn</a:t>
            </a:r>
            <a:r>
              <a:rPr lang="en-US" dirty="0" smtClean="0"/>
              <a:t>. </a:t>
            </a:r>
            <a:r>
              <a:rPr lang="en-US" dirty="0" err="1" smtClean="0"/>
              <a:t>Msi</a:t>
            </a:r>
            <a:r>
              <a:rPr lang="en-US" dirty="0" smtClean="0"/>
              <a:t> Med </a:t>
            </a:r>
            <a:r>
              <a:rPr lang="en-US" dirty="0" err="1" smtClean="0"/>
              <a:t>SpPK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617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BALABKES JATENG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i="1" dirty="0" smtClean="0"/>
              <a:t>….</a:t>
            </a:r>
            <a:r>
              <a:rPr lang="en-US" sz="2800" i="1" dirty="0" err="1" smtClean="0"/>
              <a:t>kesalahan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pemeriksaan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4. </a:t>
            </a:r>
            <a:r>
              <a:rPr lang="en-US" dirty="0" err="1" smtClean="0"/>
              <a:t>Ketepatan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ketepatan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dipakai</a:t>
            </a:r>
            <a:r>
              <a:rPr lang="en-US" dirty="0" smtClean="0"/>
              <a:t> serum </a:t>
            </a:r>
            <a:r>
              <a:rPr lang="en-US" dirty="0" err="1" smtClean="0"/>
              <a:t>kontrol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diketahui</a:t>
            </a:r>
            <a:r>
              <a:rPr lang="en-US" dirty="0" smtClean="0"/>
              <a:t> </a:t>
            </a:r>
            <a:r>
              <a:rPr lang="en-US" dirty="0" err="1" smtClean="0"/>
              <a:t>rentang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kontrolnya</a:t>
            </a:r>
            <a:r>
              <a:rPr lang="en-US" dirty="0" smtClean="0"/>
              <a:t> (assayed).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ketepatan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terletak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rentang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.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terletak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rentang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r>
              <a:rPr lang="en-US" dirty="0" smtClean="0"/>
              <a:t>.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terletak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rentang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,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tepat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i="1" dirty="0" smtClean="0"/>
              <a:t>….</a:t>
            </a:r>
            <a:r>
              <a:rPr lang="en-US" sz="2800" i="1" dirty="0" err="1" smtClean="0"/>
              <a:t>kesalahan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pemeriksaan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153400" cy="49530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ketelitian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assayed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unassayed</a:t>
            </a:r>
            <a:r>
              <a:rPr lang="en-US" dirty="0" smtClean="0"/>
              <a:t>.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adalam</a:t>
            </a:r>
            <a:r>
              <a:rPr lang="en-US" dirty="0" smtClean="0"/>
              <a:t> </a:t>
            </a:r>
            <a:r>
              <a:rPr lang="en-US" dirty="0" err="1" smtClean="0"/>
              <a:t>pengujian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pendahuluan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rujukan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selanjutnya</a:t>
            </a:r>
            <a:r>
              <a:rPr lang="en-US" dirty="0" smtClean="0"/>
              <a:t>.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kimia</a:t>
            </a:r>
            <a:r>
              <a:rPr lang="en-US" dirty="0" smtClean="0"/>
              <a:t> </a:t>
            </a:r>
            <a:r>
              <a:rPr lang="en-US" dirty="0" err="1" smtClean="0"/>
              <a:t>klinik</a:t>
            </a:r>
            <a:r>
              <a:rPr lang="en-US" dirty="0" smtClean="0"/>
              <a:t>, </a:t>
            </a:r>
            <a:r>
              <a:rPr lang="en-US" dirty="0" err="1" smtClean="0"/>
              <a:t>hematologi</a:t>
            </a:r>
            <a:r>
              <a:rPr lang="en-US" dirty="0" smtClean="0"/>
              <a:t>, </a:t>
            </a:r>
            <a:r>
              <a:rPr lang="en-US" dirty="0" err="1" smtClean="0"/>
              <a:t>imunoserologi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kimia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. </a:t>
            </a:r>
            <a:endParaRPr lang="id-ID" dirty="0" smtClean="0"/>
          </a:p>
          <a:p>
            <a:r>
              <a:rPr lang="en-US" dirty="0" smtClean="0"/>
              <a:t>Cara :</a:t>
            </a:r>
            <a:br>
              <a:rPr lang="en-US" dirty="0" smtClean="0"/>
            </a:br>
            <a:r>
              <a:rPr lang="en-US" dirty="0" smtClean="0"/>
              <a:t>1). </a:t>
            </a:r>
            <a:r>
              <a:rPr lang="en-US" dirty="0" err="1" smtClean="0"/>
              <a:t>Periksalah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parameter yang </a:t>
            </a:r>
            <a:r>
              <a:rPr lang="en-US" dirty="0" err="1" smtClean="0"/>
              <a:t>bersangkutan</a:t>
            </a:r>
            <a:r>
              <a:rPr lang="en-US" dirty="0" smtClean="0"/>
              <a:t> </a:t>
            </a:r>
            <a:r>
              <a:rPr lang="en-US" dirty="0" err="1" smtClean="0"/>
              <a:t>diperiksa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25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2). </a:t>
            </a:r>
            <a:r>
              <a:rPr lang="en-US" dirty="0" err="1" smtClean="0"/>
              <a:t>Catat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tiap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formulir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pendahuluan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kolom</a:t>
            </a:r>
            <a:r>
              <a:rPr lang="en-US" dirty="0" smtClean="0"/>
              <a:t> x.</a:t>
            </a:r>
            <a:r>
              <a:rPr lang="id-ID" dirty="0" smtClean="0"/>
              <a:t> </a:t>
            </a:r>
          </a:p>
          <a:p>
            <a:pPr>
              <a:buNone/>
            </a:pPr>
            <a:r>
              <a:rPr lang="id-ID" dirty="0" smtClean="0"/>
              <a:t>     3)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diperoleh</a:t>
            </a:r>
            <a:r>
              <a:rPr lang="en-US" dirty="0" smtClean="0"/>
              <a:t> 25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, </a:t>
            </a:r>
            <a:r>
              <a:rPr lang="en-US" dirty="0" err="1" smtClean="0"/>
              <a:t>hitung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rata-</a:t>
            </a:r>
            <a:r>
              <a:rPr lang="en-US" dirty="0" err="1" smtClean="0"/>
              <a:t>ratanya</a:t>
            </a:r>
            <a:r>
              <a:rPr lang="en-US" dirty="0" smtClean="0"/>
              <a:t> (mean),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deviasi</a:t>
            </a:r>
            <a:r>
              <a:rPr lang="en-US" dirty="0" smtClean="0"/>
              <a:t> (SD). </a:t>
            </a:r>
            <a:r>
              <a:rPr lang="en-US" dirty="0" err="1" smtClean="0"/>
              <a:t>Koefisien</a:t>
            </a:r>
            <a:r>
              <a:rPr lang="en-US" dirty="0" smtClean="0"/>
              <a:t> </a:t>
            </a:r>
            <a:r>
              <a:rPr lang="en-US" dirty="0" err="1" smtClean="0"/>
              <a:t>variasi</a:t>
            </a:r>
            <a:r>
              <a:rPr lang="en-US" dirty="0" smtClean="0"/>
              <a:t> (CV), </a:t>
            </a:r>
            <a:r>
              <a:rPr lang="en-US" dirty="0" err="1" smtClean="0"/>
              <a:t>batas</a:t>
            </a:r>
            <a:r>
              <a:rPr lang="en-US" dirty="0" smtClean="0"/>
              <a:t> </a:t>
            </a:r>
            <a:r>
              <a:rPr lang="en-US" dirty="0" err="1" smtClean="0"/>
              <a:t>peringatan</a:t>
            </a:r>
            <a:r>
              <a:rPr lang="en-US" dirty="0" smtClean="0"/>
              <a:t> (mean  3 SD.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 2 SD </a:t>
            </a:r>
            <a:r>
              <a:rPr lang="en-US" dirty="0" err="1" smtClean="0"/>
              <a:t>dan</a:t>
            </a:r>
            <a:r>
              <a:rPr lang="en-US" dirty="0" smtClean="0"/>
              <a:t> mean </a:t>
            </a:r>
            <a:r>
              <a:rPr lang="en-US" dirty="0" smtClean="0">
                <a:sym typeface="Symbol"/>
              </a:rPr>
              <a:t></a:t>
            </a:r>
            <a:r>
              <a:rPr lang="en-US" dirty="0" smtClean="0"/>
              <a:t> 3 SD. </a:t>
            </a:r>
            <a:endParaRPr lang="id-ID" dirty="0" smtClean="0"/>
          </a:p>
          <a:p>
            <a:pPr>
              <a:buNone/>
            </a:pPr>
            <a:r>
              <a:rPr lang="id-ID" dirty="0"/>
              <a:t> </a:t>
            </a:r>
            <a:r>
              <a:rPr lang="id-ID" dirty="0" smtClean="0"/>
              <a:t>   </a:t>
            </a:r>
            <a:r>
              <a:rPr lang="en-US" dirty="0" smtClean="0"/>
              <a:t>4). </a:t>
            </a:r>
            <a:r>
              <a:rPr lang="en-US" dirty="0" err="1" smtClean="0"/>
              <a:t>Teliti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yang </a:t>
            </a:r>
            <a:r>
              <a:rPr lang="en-US" dirty="0" err="1" smtClean="0"/>
              <a:t>melebihi</a:t>
            </a:r>
            <a:r>
              <a:rPr lang="en-US" dirty="0" smtClean="0"/>
              <a:t> </a:t>
            </a:r>
            <a:r>
              <a:rPr lang="en-US" dirty="0" err="1" smtClean="0"/>
              <a:t>batas</a:t>
            </a:r>
            <a:r>
              <a:rPr lang="en-US" dirty="0" smtClean="0"/>
              <a:t> mean </a:t>
            </a:r>
            <a:br>
              <a:rPr lang="en-US" dirty="0" smtClean="0"/>
            </a:br>
            <a:r>
              <a:rPr lang="en-US" dirty="0" smtClean="0"/>
              <a:t>5). </a:t>
            </a:r>
            <a:r>
              <a:rPr lang="en-US" dirty="0" err="1" smtClean="0"/>
              <a:t>Nilai</a:t>
            </a:r>
            <a:r>
              <a:rPr lang="en-US" dirty="0" smtClean="0"/>
              <a:t> mean </a:t>
            </a:r>
            <a:r>
              <a:rPr lang="en-US" dirty="0" err="1" smtClean="0"/>
              <a:t>dan</a:t>
            </a:r>
            <a:r>
              <a:rPr lang="en-US" dirty="0" smtClean="0"/>
              <a:t> S</a:t>
            </a:r>
            <a:r>
              <a:rPr lang="id-ID" dirty="0"/>
              <a:t>D</a:t>
            </a:r>
            <a:r>
              <a:rPr lang="en-US" dirty="0" smtClean="0"/>
              <a:t>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dipakai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rujukan</a:t>
            </a:r>
            <a:r>
              <a:rPr lang="en-US" dirty="0" smtClean="0"/>
              <a:t> </a:t>
            </a:r>
            <a:r>
              <a:rPr lang="en-US" dirty="0" err="1" smtClean="0"/>
              <a:t>Periode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i="1" dirty="0" smtClean="0"/>
              <a:t>….</a:t>
            </a:r>
            <a:r>
              <a:rPr lang="en-US" sz="2800" i="1" dirty="0" err="1" smtClean="0"/>
              <a:t>kesalahan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pemeriksaan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153400" cy="495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b.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menentukan</a:t>
            </a:r>
            <a:r>
              <a:rPr lang="en-US" sz="2000" dirty="0" smtClean="0"/>
              <a:t> </a:t>
            </a:r>
            <a:r>
              <a:rPr lang="en-US" sz="2000" dirty="0" err="1" smtClean="0"/>
              <a:t>ketelitian</a:t>
            </a:r>
            <a:r>
              <a:rPr lang="en-US" sz="2000" dirty="0" smtClean="0"/>
              <a:t> </a:t>
            </a:r>
            <a:r>
              <a:rPr lang="en-US" sz="2000" dirty="0" err="1" smtClean="0"/>
              <a:t>pemeriksaan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hari</a:t>
            </a:r>
            <a:r>
              <a:rPr lang="en-US" sz="2000" dirty="0" smtClean="0"/>
              <a:t> </a:t>
            </a:r>
            <a:r>
              <a:rPr lang="en-US" sz="2000" dirty="0" err="1" smtClean="0"/>
              <a:t>tersebut</a:t>
            </a:r>
            <a:r>
              <a:rPr lang="en-US" sz="2000" dirty="0" smtClean="0"/>
              <a:t>. </a:t>
            </a:r>
            <a:r>
              <a:rPr lang="en-US" sz="2000" dirty="0" err="1" smtClean="0"/>
              <a:t>Prosedur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> </a:t>
            </a:r>
            <a:r>
              <a:rPr lang="en-US" sz="2000" dirty="0" err="1" smtClean="0"/>
              <a:t>ini</a:t>
            </a:r>
            <a:r>
              <a:rPr lang="en-US" sz="2000" dirty="0" smtClean="0"/>
              <a:t> </a:t>
            </a:r>
            <a:r>
              <a:rPr lang="en-US" sz="2000" dirty="0" err="1" smtClean="0"/>
              <a:t>tergantung</a:t>
            </a:r>
            <a:r>
              <a:rPr lang="en-US" sz="2000" dirty="0" smtClean="0"/>
              <a:t> </a:t>
            </a:r>
            <a:r>
              <a:rPr lang="en-US" sz="2000" dirty="0" err="1" smtClean="0"/>
              <a:t>dari</a:t>
            </a:r>
            <a:r>
              <a:rPr lang="en-US" sz="2000" dirty="0" smtClean="0"/>
              <a:t> </a:t>
            </a:r>
            <a:r>
              <a:rPr lang="en-US" sz="2000" dirty="0" err="1" smtClean="0"/>
              <a:t>bidang</a:t>
            </a:r>
            <a:r>
              <a:rPr lang="en-US" sz="2000" dirty="0" smtClean="0"/>
              <a:t> </a:t>
            </a:r>
            <a:r>
              <a:rPr lang="en-US" sz="2000" dirty="0" err="1" smtClean="0"/>
              <a:t>pemeriksaannya</a:t>
            </a:r>
            <a:r>
              <a:rPr lang="en-US" sz="2000" dirty="0" smtClean="0"/>
              <a:t>.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pemeriksaan</a:t>
            </a:r>
            <a:r>
              <a:rPr lang="en-US" sz="2000" dirty="0" smtClean="0"/>
              <a:t> </a:t>
            </a:r>
            <a:r>
              <a:rPr lang="en-US" sz="2000" dirty="0" err="1" smtClean="0"/>
              <a:t>kimia</a:t>
            </a:r>
            <a:r>
              <a:rPr lang="en-US" sz="2000" dirty="0" smtClean="0"/>
              <a:t> </a:t>
            </a:r>
            <a:r>
              <a:rPr lang="en-US" sz="2000" dirty="0" err="1" smtClean="0"/>
              <a:t>klinik</a:t>
            </a:r>
            <a:r>
              <a:rPr lang="en-US" sz="2000" dirty="0" smtClean="0"/>
              <a:t>, </a:t>
            </a:r>
            <a:r>
              <a:rPr lang="en-US" sz="2000" dirty="0" err="1" smtClean="0"/>
              <a:t>hematologi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kimia</a:t>
            </a:r>
            <a:r>
              <a:rPr lang="en-US" sz="2000" dirty="0" smtClean="0"/>
              <a:t> </a:t>
            </a:r>
            <a:r>
              <a:rPr lang="en-US" sz="2000" dirty="0" err="1" smtClean="0"/>
              <a:t>lingkungan</a:t>
            </a:r>
            <a:r>
              <a:rPr lang="en-US" sz="2000" dirty="0" smtClean="0"/>
              <a:t> </a:t>
            </a:r>
            <a:r>
              <a:rPr lang="en-US" sz="2000" dirty="0" err="1" smtClean="0"/>
              <a:t>cara</a:t>
            </a:r>
            <a:r>
              <a:rPr lang="en-US" sz="2000" dirty="0" smtClean="0"/>
              <a:t> </a:t>
            </a:r>
            <a:r>
              <a:rPr lang="en-US" sz="2000" dirty="0" err="1" smtClean="0"/>
              <a:t>dalah</a:t>
            </a:r>
            <a:r>
              <a:rPr lang="en-US" sz="2000" dirty="0" smtClean="0"/>
              <a:t> </a:t>
            </a:r>
            <a:r>
              <a:rPr lang="en-US" sz="2000" dirty="0" err="1" smtClean="0"/>
              <a:t>sebagai</a:t>
            </a:r>
            <a:r>
              <a:rPr lang="en-US" sz="2000" dirty="0" smtClean="0"/>
              <a:t> </a:t>
            </a:r>
            <a:r>
              <a:rPr lang="en-US" sz="2000" dirty="0" err="1" smtClean="0"/>
              <a:t>berikut</a:t>
            </a:r>
            <a:r>
              <a:rPr lang="en-US" sz="2000" dirty="0" smtClean="0"/>
              <a:t> :</a:t>
            </a:r>
            <a:br>
              <a:rPr lang="en-US" sz="2000" dirty="0" smtClean="0"/>
            </a:br>
            <a:r>
              <a:rPr lang="en-US" sz="2000" dirty="0" smtClean="0"/>
              <a:t>1). </a:t>
            </a:r>
            <a:r>
              <a:rPr lang="en-US" sz="2000" dirty="0" err="1" smtClean="0"/>
              <a:t>Periksa</a:t>
            </a:r>
            <a:r>
              <a:rPr lang="en-US" sz="2000" dirty="0" smtClean="0"/>
              <a:t> </a:t>
            </a:r>
            <a:r>
              <a:rPr lang="en-US" sz="2000" dirty="0" err="1" smtClean="0"/>
              <a:t>bahan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> </a:t>
            </a:r>
            <a:r>
              <a:rPr lang="en-US" sz="2000" dirty="0" err="1" smtClean="0"/>
              <a:t>setiap</a:t>
            </a:r>
            <a:r>
              <a:rPr lang="en-US" sz="2000" dirty="0" smtClean="0"/>
              <a:t> </a:t>
            </a:r>
            <a:r>
              <a:rPr lang="en-US" sz="2000" dirty="0" err="1" smtClean="0"/>
              <a:t>hari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hari</a:t>
            </a:r>
            <a:r>
              <a:rPr lang="en-US" sz="2000" dirty="0" smtClean="0"/>
              <a:t> parameter yang </a:t>
            </a:r>
            <a:r>
              <a:rPr lang="en-US" sz="2000" dirty="0" err="1" smtClean="0"/>
              <a:t>bersangkutan</a:t>
            </a:r>
            <a:r>
              <a:rPr lang="en-US" sz="2000" dirty="0" smtClean="0"/>
              <a:t> </a:t>
            </a:r>
            <a:r>
              <a:rPr lang="en-US" sz="2000" dirty="0" err="1" smtClean="0"/>
              <a:t>diperiksa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2). </a:t>
            </a:r>
            <a:r>
              <a:rPr lang="en-US" sz="2000" dirty="0" err="1" smtClean="0"/>
              <a:t>Catatlah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formulir</a:t>
            </a:r>
            <a:r>
              <a:rPr lang="en-US" sz="2000" dirty="0" smtClean="0"/>
              <a:t> </a:t>
            </a:r>
            <a:r>
              <a:rPr lang="en-US" sz="2000" dirty="0" err="1" smtClean="0"/>
              <a:t>periode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3). </a:t>
            </a:r>
            <a:r>
              <a:rPr lang="en-US" sz="2000" dirty="0" err="1" smtClean="0"/>
              <a:t>Hitung</a:t>
            </a:r>
            <a:r>
              <a:rPr lang="en-US" sz="2000" dirty="0" smtClean="0"/>
              <a:t> </a:t>
            </a:r>
            <a:r>
              <a:rPr lang="en-US" sz="2000" dirty="0" err="1" smtClean="0"/>
              <a:t>penyimpangannya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nilai</a:t>
            </a:r>
            <a:r>
              <a:rPr lang="en-US" sz="2000" dirty="0" smtClean="0"/>
              <a:t> </a:t>
            </a:r>
            <a:r>
              <a:rPr lang="en-US" sz="2000" dirty="0" err="1" smtClean="0"/>
              <a:t>rujukan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satuan</a:t>
            </a:r>
            <a:r>
              <a:rPr lang="en-US" sz="2000" dirty="0" smtClean="0"/>
              <a:t> S (</a:t>
            </a:r>
            <a:r>
              <a:rPr lang="en-US" sz="2000" dirty="0" err="1" smtClean="0"/>
              <a:t>Standar</a:t>
            </a:r>
            <a:r>
              <a:rPr lang="en-US" sz="2000" dirty="0" smtClean="0"/>
              <a:t> </a:t>
            </a:r>
            <a:r>
              <a:rPr lang="en-US" sz="2000" dirty="0" err="1" smtClean="0"/>
              <a:t>Deviasi</a:t>
            </a:r>
            <a:r>
              <a:rPr lang="en-US" sz="2000" dirty="0" smtClean="0"/>
              <a:t> Index)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rumus</a:t>
            </a:r>
            <a:r>
              <a:rPr lang="en-US" sz="2000" dirty="0" smtClean="0"/>
              <a:t> :</a:t>
            </a:r>
            <a:br>
              <a:rPr lang="en-US" sz="2000" dirty="0" smtClean="0"/>
            </a:br>
            <a:r>
              <a:rPr lang="id-ID" sz="2000" dirty="0" smtClean="0"/>
              <a:t>                     </a:t>
            </a:r>
            <a:r>
              <a:rPr lang="en-US" sz="2000" dirty="0" smtClean="0"/>
              <a:t>Xi - mean</a:t>
            </a:r>
            <a:br>
              <a:rPr lang="en-US" sz="2000" dirty="0" smtClean="0"/>
            </a:br>
            <a:r>
              <a:rPr lang="en-US" sz="2000" dirty="0" err="1" smtClean="0"/>
              <a:t>Satuan</a:t>
            </a:r>
            <a:r>
              <a:rPr lang="en-US" sz="2000" dirty="0" smtClean="0"/>
              <a:t> SD = ---------------</a:t>
            </a:r>
            <a:br>
              <a:rPr lang="en-US" sz="2000" dirty="0" smtClean="0"/>
            </a:br>
            <a:r>
              <a:rPr lang="id-ID" sz="2000" dirty="0" smtClean="0"/>
              <a:t>                           </a:t>
            </a:r>
            <a:r>
              <a:rPr lang="en-US" sz="2000" dirty="0" smtClean="0"/>
              <a:t>SD</a:t>
            </a:r>
            <a:br>
              <a:rPr lang="en-US" sz="2000" dirty="0" smtClean="0"/>
            </a:br>
            <a:r>
              <a:rPr lang="en-US" sz="2000" dirty="0" smtClean="0"/>
              <a:t>4). </a:t>
            </a:r>
            <a:r>
              <a:rPr lang="en-US" sz="2000" dirty="0" err="1" smtClean="0"/>
              <a:t>Satuan</a:t>
            </a:r>
            <a:r>
              <a:rPr lang="en-US" sz="2000" dirty="0" smtClean="0"/>
              <a:t> S yang </a:t>
            </a:r>
            <a:r>
              <a:rPr lang="en-US" sz="2000" dirty="0" err="1" smtClean="0"/>
              <a:t>diperoleh</a:t>
            </a:r>
            <a:r>
              <a:rPr lang="en-US" sz="2000" dirty="0" smtClean="0"/>
              <a:t> </a:t>
            </a:r>
            <a:r>
              <a:rPr lang="en-US" sz="2000" dirty="0" err="1" smtClean="0"/>
              <a:t>di</a:t>
            </a:r>
            <a:r>
              <a:rPr lang="en-US" sz="2000" dirty="0" smtClean="0"/>
              <a:t> plot </a:t>
            </a:r>
            <a:r>
              <a:rPr lang="en-US" sz="2000" dirty="0" err="1" smtClean="0"/>
              <a:t>pada</a:t>
            </a:r>
            <a:r>
              <a:rPr lang="en-US" sz="2000" dirty="0" smtClean="0"/>
              <a:t> </a:t>
            </a:r>
            <a:r>
              <a:rPr lang="en-US" sz="2000" dirty="0" err="1" smtClean="0"/>
              <a:t>kertas</a:t>
            </a:r>
            <a:r>
              <a:rPr lang="en-US" sz="2000" dirty="0" smtClean="0"/>
              <a:t> </a:t>
            </a:r>
            <a:r>
              <a:rPr lang="en-US" sz="2000" dirty="0" err="1" smtClean="0"/>
              <a:t>grafik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>. </a:t>
            </a:r>
            <a:r>
              <a:rPr lang="en-US" sz="2000" dirty="0" err="1" smtClean="0"/>
              <a:t>Sumbu</a:t>
            </a:r>
            <a:r>
              <a:rPr lang="en-US" sz="2000" dirty="0" smtClean="0"/>
              <a:t> X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grafik</a:t>
            </a:r>
            <a:r>
              <a:rPr lang="en-US" sz="2000" dirty="0" smtClean="0"/>
              <a:t> </a:t>
            </a:r>
            <a:r>
              <a:rPr lang="en-US" sz="2000" dirty="0" err="1" smtClean="0"/>
              <a:t>kontrol</a:t>
            </a:r>
            <a:r>
              <a:rPr lang="en-US" sz="2000" dirty="0" smtClean="0"/>
              <a:t> </a:t>
            </a:r>
            <a:r>
              <a:rPr lang="en-US" sz="2000" dirty="0" err="1" smtClean="0"/>
              <a:t>menunjukkan</a:t>
            </a:r>
            <a:r>
              <a:rPr lang="en-US" sz="2000" dirty="0" smtClean="0"/>
              <a:t> </a:t>
            </a:r>
            <a:r>
              <a:rPr lang="en-US" sz="2000" dirty="0" err="1" smtClean="0"/>
              <a:t>hari</a:t>
            </a:r>
            <a:r>
              <a:rPr lang="en-US" sz="2000" dirty="0" smtClean="0"/>
              <a:t>/</a:t>
            </a:r>
            <a:r>
              <a:rPr lang="en-US" sz="2000" dirty="0" err="1" smtClean="0"/>
              <a:t>tanggal</a:t>
            </a:r>
            <a:r>
              <a:rPr lang="en-US" sz="2000" dirty="0" smtClean="0"/>
              <a:t> </a:t>
            </a:r>
            <a:r>
              <a:rPr lang="en-US" sz="2000" dirty="0" err="1" smtClean="0"/>
              <a:t>pemeriksaan</a:t>
            </a:r>
            <a:r>
              <a:rPr lang="en-US" sz="2000" dirty="0" smtClean="0"/>
              <a:t> </a:t>
            </a:r>
            <a:r>
              <a:rPr lang="en-US" sz="2000" dirty="0" err="1" smtClean="0"/>
              <a:t>sedangkan</a:t>
            </a:r>
            <a:r>
              <a:rPr lang="en-US" sz="2000" dirty="0" smtClean="0"/>
              <a:t> </a:t>
            </a:r>
            <a:r>
              <a:rPr lang="en-US" sz="2000" dirty="0" err="1" smtClean="0"/>
              <a:t>sumbu</a:t>
            </a:r>
            <a:r>
              <a:rPr lang="en-US" sz="2000" dirty="0" smtClean="0"/>
              <a:t> Y </a:t>
            </a:r>
            <a:r>
              <a:rPr lang="en-US" sz="2000" dirty="0" err="1" smtClean="0"/>
              <a:t>menunjukkan</a:t>
            </a:r>
            <a:r>
              <a:rPr lang="en-US" sz="2000" dirty="0" smtClean="0"/>
              <a:t> </a:t>
            </a:r>
            <a:r>
              <a:rPr lang="en-US" sz="2000" dirty="0" err="1" smtClean="0"/>
              <a:t>satuan</a:t>
            </a:r>
            <a:r>
              <a:rPr lang="en-US" sz="2000" dirty="0" smtClean="0"/>
              <a:t> S.</a:t>
            </a:r>
            <a:br>
              <a:rPr lang="en-US" sz="2000" dirty="0" smtClean="0"/>
            </a:br>
            <a:r>
              <a:rPr lang="en-US" sz="1050" dirty="0" smtClean="0"/>
              <a:t/>
            </a:r>
            <a:br>
              <a:rPr lang="en-US" sz="1050" dirty="0" smtClean="0"/>
            </a:br>
            <a:endParaRPr lang="en-US" sz="105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Wesgard</a:t>
            </a:r>
            <a:r>
              <a:rPr lang="en-US" dirty="0" smtClean="0"/>
              <a:t> Rule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Candara" pitchFamily="34" charset="0"/>
              </a:rPr>
              <a:t>1 – </a:t>
            </a:r>
            <a:r>
              <a:rPr lang="en-US" sz="1800" dirty="0" smtClean="0">
                <a:latin typeface="Candara" pitchFamily="34" charset="0"/>
              </a:rPr>
              <a:t>2 S </a:t>
            </a:r>
            <a:r>
              <a:rPr lang="en-US" sz="1800" dirty="0" err="1" smtClean="0">
                <a:latin typeface="Candara" pitchFamily="34" charset="0"/>
              </a:rPr>
              <a:t>Satu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+/- 2 SD (</a:t>
            </a:r>
            <a:r>
              <a:rPr lang="en-US" sz="1800" dirty="0" err="1" smtClean="0">
                <a:latin typeface="Candara" pitchFamily="34" charset="0"/>
              </a:rPr>
              <a:t>tidak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melampaui</a:t>
            </a:r>
            <a:r>
              <a:rPr lang="en-US" sz="1800" dirty="0" smtClean="0">
                <a:latin typeface="Candara" pitchFamily="34" charset="0"/>
              </a:rPr>
              <a:t> +/- 3 SD),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peringatan</a:t>
            </a:r>
            <a:r>
              <a:rPr lang="en-US" sz="1800" dirty="0" smtClean="0">
                <a:latin typeface="Candara" pitchFamily="34" charset="0"/>
              </a:rPr>
              <a:t>.”</a:t>
            </a:r>
          </a:p>
          <a:p>
            <a:r>
              <a:rPr lang="en-US" sz="1800" dirty="0" smtClean="0">
                <a:latin typeface="Candara" pitchFamily="34" charset="0"/>
              </a:rPr>
              <a:t>1 – 3 S </a:t>
            </a:r>
            <a:r>
              <a:rPr lang="en-US" sz="1800" dirty="0" err="1" smtClean="0">
                <a:latin typeface="Candara" pitchFamily="34" charset="0"/>
              </a:rPr>
              <a:t>Satu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+/- 3 SD,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penolakan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” </a:t>
            </a:r>
            <a:r>
              <a:rPr lang="en-US" sz="1800" dirty="0" smtClean="0">
                <a:latin typeface="Candara" pitchFamily="34" charset="0"/>
              </a:rPr>
              <a:t>yang </a:t>
            </a:r>
            <a:r>
              <a:rPr lang="en-US" sz="1800" dirty="0" err="1" smtClean="0">
                <a:latin typeface="Candara" pitchFamily="34" charset="0"/>
              </a:rPr>
              <a:t>mencerminkan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adanya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kesalahan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acak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.</a:t>
            </a:r>
          </a:p>
          <a:p>
            <a:r>
              <a:rPr lang="en-US" sz="1800" dirty="0" smtClean="0">
                <a:latin typeface="Candara" pitchFamily="34" charset="0"/>
              </a:rPr>
              <a:t>2 – 2 S </a:t>
            </a:r>
            <a:r>
              <a:rPr lang="en-US" sz="1800" dirty="0" err="1" smtClean="0">
                <a:latin typeface="Candara" pitchFamily="34" charset="0"/>
              </a:rPr>
              <a:t>Dua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berturut-turut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+/- 2 SD, </a:t>
            </a:r>
            <a:r>
              <a:rPr lang="en-US" sz="1800" dirty="0" err="1" smtClean="0">
                <a:latin typeface="Candara" pitchFamily="34" charset="0"/>
              </a:rPr>
              <a:t>atau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dua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(</a:t>
            </a:r>
            <a:r>
              <a:rPr lang="en-US" sz="1800" dirty="0" err="1" smtClean="0">
                <a:latin typeface="Candara" pitchFamily="34" charset="0"/>
              </a:rPr>
              <a:t>berbeda</a:t>
            </a:r>
            <a:r>
              <a:rPr lang="en-US" sz="1800" dirty="0" smtClean="0">
                <a:latin typeface="Candara" pitchFamily="34" charset="0"/>
              </a:rPr>
              <a:t> level) </a:t>
            </a:r>
            <a:r>
              <a:rPr lang="en-US" sz="1800" dirty="0" err="1" smtClean="0">
                <a:latin typeface="Candara" pitchFamily="34" charset="0"/>
              </a:rPr>
              <a:t>berada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+/- 2 SD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penolakan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” </a:t>
            </a:r>
            <a:r>
              <a:rPr lang="en-US" sz="1800" dirty="0" smtClean="0">
                <a:latin typeface="Candara" pitchFamily="34" charset="0"/>
              </a:rPr>
              <a:t>yang </a:t>
            </a:r>
            <a:r>
              <a:rPr lang="en-US" sz="1800" dirty="0" err="1" smtClean="0">
                <a:latin typeface="Candara" pitchFamily="34" charset="0"/>
              </a:rPr>
              <a:t>mencerminkan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adanya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kesalahan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sistematik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.</a:t>
            </a:r>
          </a:p>
          <a:p>
            <a:r>
              <a:rPr lang="en-US" sz="1800" dirty="0" smtClean="0">
                <a:latin typeface="Candara" pitchFamily="34" charset="0"/>
              </a:rPr>
              <a:t>R – 4 S </a:t>
            </a:r>
            <a:r>
              <a:rPr lang="en-US" sz="1800" dirty="0" err="1" smtClean="0">
                <a:latin typeface="Candara" pitchFamily="34" charset="0"/>
              </a:rPr>
              <a:t>Satu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+ 2 SD </a:t>
            </a:r>
            <a:r>
              <a:rPr lang="en-US" sz="1800" dirty="0" err="1" smtClean="0">
                <a:latin typeface="Candara" pitchFamily="34" charset="0"/>
              </a:rPr>
              <a:t>dan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satu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lain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– 2 SD </a:t>
            </a:r>
            <a:r>
              <a:rPr lang="en-US" sz="1800" dirty="0" err="1" smtClean="0">
                <a:latin typeface="Candara" pitchFamily="34" charset="0"/>
              </a:rPr>
              <a:t>atau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dua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berturut-turut</a:t>
            </a:r>
            <a:r>
              <a:rPr lang="en-US" sz="1800" dirty="0" smtClean="0">
                <a:latin typeface="Candara" pitchFamily="34" charset="0"/>
              </a:rPr>
              <a:t> + 2 SD </a:t>
            </a:r>
            <a:r>
              <a:rPr lang="en-US" sz="1800" dirty="0" err="1" smtClean="0">
                <a:latin typeface="Candara" pitchFamily="34" charset="0"/>
              </a:rPr>
              <a:t>kemudian</a:t>
            </a:r>
            <a:r>
              <a:rPr lang="en-US" sz="1800" dirty="0" smtClean="0">
                <a:latin typeface="Candara" pitchFamily="34" charset="0"/>
              </a:rPr>
              <a:t> – 2 SD,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penolakan</a:t>
            </a:r>
            <a:r>
              <a:rPr lang="en-US" sz="1800" dirty="0" smtClean="0">
                <a:latin typeface="Candara" pitchFamily="34" charset="0"/>
              </a:rPr>
              <a:t>” yang </a:t>
            </a:r>
            <a:r>
              <a:rPr lang="en-US" sz="1800" dirty="0" err="1" smtClean="0">
                <a:latin typeface="Candara" pitchFamily="34" charset="0"/>
              </a:rPr>
              <a:t>mencerminkan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kesalahan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acak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.</a:t>
            </a:r>
          </a:p>
          <a:p>
            <a:r>
              <a:rPr lang="en-US" sz="1800" dirty="0" smtClean="0">
                <a:latin typeface="Candara" pitchFamily="34" charset="0"/>
              </a:rPr>
              <a:t>4 – 1 S </a:t>
            </a:r>
            <a:r>
              <a:rPr lang="en-US" sz="1800" dirty="0" err="1" smtClean="0">
                <a:latin typeface="Candara" pitchFamily="34" charset="0"/>
              </a:rPr>
              <a:t>Empat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berturut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diluar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 + 1 SD </a:t>
            </a:r>
            <a:r>
              <a:rPr lang="en-US" sz="1800" dirty="0" err="1" smtClean="0">
                <a:latin typeface="Candara" pitchFamily="34" charset="0"/>
              </a:rPr>
              <a:t>atau</a:t>
            </a:r>
            <a:r>
              <a:rPr lang="en-US" sz="1800" dirty="0" smtClean="0">
                <a:latin typeface="Candara" pitchFamily="34" charset="0"/>
              </a:rPr>
              <a:t> mean – 1 SD,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penolakan</a:t>
            </a:r>
            <a:r>
              <a:rPr lang="en-US" sz="1800" dirty="0" smtClean="0">
                <a:latin typeface="Candara" pitchFamily="34" charset="0"/>
              </a:rPr>
              <a:t>” yang </a:t>
            </a:r>
            <a:r>
              <a:rPr lang="en-US" sz="1800" dirty="0" err="1" smtClean="0">
                <a:latin typeface="Candara" pitchFamily="34" charset="0"/>
              </a:rPr>
              <a:t>mencerminkan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kesalahan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acak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dan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sistematik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.</a:t>
            </a:r>
          </a:p>
          <a:p>
            <a:r>
              <a:rPr lang="en-US" sz="1800" dirty="0" smtClean="0">
                <a:latin typeface="Candara" pitchFamily="34" charset="0"/>
              </a:rPr>
              <a:t>10 (x) </a:t>
            </a:r>
            <a:r>
              <a:rPr lang="en-US" sz="1800" dirty="0" err="1" smtClean="0">
                <a:latin typeface="Candara" pitchFamily="34" charset="0"/>
              </a:rPr>
              <a:t>Sepuluh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kontrol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berturut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pada</a:t>
            </a:r>
            <a:r>
              <a:rPr lang="en-US" sz="1800" dirty="0" smtClean="0">
                <a:latin typeface="Candara" pitchFamily="34" charset="0"/>
              </a:rPr>
              <a:t> 1 </a:t>
            </a:r>
            <a:r>
              <a:rPr lang="en-US" sz="1800" dirty="0" err="1" smtClean="0">
                <a:latin typeface="Candara" pitchFamily="34" charset="0"/>
              </a:rPr>
              <a:t>sisi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diatas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atau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dibawah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latin typeface="Candara" pitchFamily="34" charset="0"/>
              </a:rPr>
              <a:t>nilai</a:t>
            </a:r>
            <a:r>
              <a:rPr lang="en-US" sz="1800" dirty="0" smtClean="0">
                <a:latin typeface="Candara" pitchFamily="34" charset="0"/>
              </a:rPr>
              <a:t> mean, </a:t>
            </a:r>
            <a:r>
              <a:rPr lang="en-US" sz="1800" dirty="0" err="1" smtClean="0">
                <a:latin typeface="Candara" pitchFamily="34" charset="0"/>
              </a:rPr>
              <a:t>merupakan</a:t>
            </a:r>
            <a:r>
              <a:rPr lang="en-US" sz="1800" dirty="0" smtClean="0">
                <a:latin typeface="Candara" pitchFamily="34" charset="0"/>
              </a:rPr>
              <a:t> “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ketentuan</a:t>
            </a:r>
            <a:r>
              <a:rPr lang="en-US" sz="1800" dirty="0" smtClean="0">
                <a:solidFill>
                  <a:srgbClr val="FF000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Candara" pitchFamily="34" charset="0"/>
              </a:rPr>
              <a:t>penolakan</a:t>
            </a:r>
            <a:r>
              <a:rPr lang="en-US" sz="1800" dirty="0" smtClean="0">
                <a:latin typeface="Candara" pitchFamily="34" charset="0"/>
              </a:rPr>
              <a:t>” yang </a:t>
            </a:r>
            <a:r>
              <a:rPr lang="en-US" sz="1800" dirty="0" err="1" smtClean="0">
                <a:latin typeface="Candara" pitchFamily="34" charset="0"/>
              </a:rPr>
              <a:t>mencerminkan</a:t>
            </a:r>
            <a:r>
              <a:rPr lang="en-US" sz="1800" dirty="0" smtClean="0"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kesalahan</a:t>
            </a:r>
            <a:r>
              <a:rPr lang="en-US" sz="1800" dirty="0" smtClean="0">
                <a:solidFill>
                  <a:srgbClr val="0070C0"/>
                </a:solidFill>
                <a:latin typeface="Candara" pitchFamily="34" charset="0"/>
              </a:rPr>
              <a:t> </a:t>
            </a:r>
            <a:r>
              <a:rPr lang="en-US" sz="1800" dirty="0" err="1" smtClean="0">
                <a:solidFill>
                  <a:srgbClr val="0070C0"/>
                </a:solidFill>
                <a:latin typeface="Candara" pitchFamily="34" charset="0"/>
              </a:rPr>
              <a:t>sistematik</a:t>
            </a:r>
            <a:r>
              <a:rPr lang="en-US" sz="1800" dirty="0" smtClean="0">
                <a:latin typeface="Candara" pitchFamily="34" charset="0"/>
              </a:rPr>
              <a:t>.</a:t>
            </a:r>
            <a:br>
              <a:rPr lang="en-US" sz="1800" dirty="0" smtClean="0">
                <a:latin typeface="Candara" pitchFamily="34" charset="0"/>
              </a:rPr>
            </a:br>
            <a:endParaRPr lang="en-US" sz="1800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8102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sz="3200" dirty="0">
                <a:solidFill>
                  <a:srgbClr val="000000"/>
                </a:solidFill>
              </a:rPr>
              <a:t>Aturan-aturan kontrol diatas dapat mendeteksi gangguan ketelitian (kesalahan acak) atau gangguan ketepatan (kesalahan sistematik). </a:t>
            </a:r>
          </a:p>
          <a:p>
            <a:r>
              <a:rPr lang="id-ID" sz="3200" dirty="0">
                <a:solidFill>
                  <a:srgbClr val="000000"/>
                </a:solidFill>
              </a:rPr>
              <a:t>Aturan kontrol yng mendeteksi </a:t>
            </a:r>
            <a:r>
              <a:rPr lang="id-ID" sz="3200" dirty="0">
                <a:solidFill>
                  <a:srgbClr val="FF0000"/>
                </a:solidFill>
              </a:rPr>
              <a:t>kesalahan acak (</a:t>
            </a:r>
            <a:r>
              <a:rPr lang="id-ID" sz="3200" i="1" dirty="0">
                <a:solidFill>
                  <a:srgbClr val="FF0000"/>
                </a:solidFill>
              </a:rPr>
              <a:t>random error</a:t>
            </a:r>
            <a:r>
              <a:rPr lang="id-ID" sz="3200" dirty="0">
                <a:solidFill>
                  <a:srgbClr val="FF0000"/>
                </a:solidFill>
              </a:rPr>
              <a:t>): 1</a:t>
            </a:r>
            <a:r>
              <a:rPr lang="id-ID" sz="1800" dirty="0">
                <a:solidFill>
                  <a:srgbClr val="FF0000"/>
                </a:solidFill>
              </a:rPr>
              <a:t>3S’</a:t>
            </a:r>
            <a:r>
              <a:rPr lang="id-ID" sz="3200" dirty="0">
                <a:solidFill>
                  <a:srgbClr val="FF0000"/>
                </a:solidFill>
              </a:rPr>
              <a:t>, R</a:t>
            </a:r>
            <a:r>
              <a:rPr lang="id-ID" sz="1800" dirty="0">
                <a:solidFill>
                  <a:srgbClr val="FF0000"/>
                </a:solidFill>
              </a:rPr>
              <a:t>4S. </a:t>
            </a:r>
            <a:endParaRPr lang="id-ID" sz="1800" dirty="0" smtClean="0">
              <a:solidFill>
                <a:srgbClr val="FF0000"/>
              </a:solidFill>
            </a:endParaRPr>
          </a:p>
          <a:p>
            <a:r>
              <a:rPr lang="id-ID" sz="3200" dirty="0" smtClean="0">
                <a:solidFill>
                  <a:srgbClr val="000000"/>
                </a:solidFill>
              </a:rPr>
              <a:t>Aturan </a:t>
            </a:r>
            <a:r>
              <a:rPr lang="id-ID" sz="3200" dirty="0">
                <a:solidFill>
                  <a:srgbClr val="000000"/>
                </a:solidFill>
              </a:rPr>
              <a:t>kontrol yang mendeteksi </a:t>
            </a:r>
            <a:r>
              <a:rPr lang="id-ID" sz="3200" dirty="0">
                <a:solidFill>
                  <a:srgbClr val="FF0000"/>
                </a:solidFill>
              </a:rPr>
              <a:t>kesalahan sistematik (</a:t>
            </a:r>
            <a:r>
              <a:rPr lang="id-ID" sz="3200" i="1" dirty="0">
                <a:solidFill>
                  <a:srgbClr val="FF0000"/>
                </a:solidFill>
              </a:rPr>
              <a:t>systematic error</a:t>
            </a:r>
            <a:r>
              <a:rPr lang="id-ID" sz="3200" dirty="0">
                <a:solidFill>
                  <a:srgbClr val="FF0000"/>
                </a:solidFill>
              </a:rPr>
              <a:t>): “2</a:t>
            </a:r>
            <a:r>
              <a:rPr lang="id-ID" sz="1800" dirty="0">
                <a:solidFill>
                  <a:srgbClr val="FF0000"/>
                </a:solidFill>
              </a:rPr>
              <a:t>2S’</a:t>
            </a:r>
            <a:r>
              <a:rPr lang="id-ID" sz="3200" dirty="0">
                <a:solidFill>
                  <a:srgbClr val="FF0000"/>
                </a:solidFill>
              </a:rPr>
              <a:t>, 4</a:t>
            </a:r>
            <a:r>
              <a:rPr lang="id-ID" sz="1800" dirty="0">
                <a:solidFill>
                  <a:srgbClr val="FF0000"/>
                </a:solidFill>
              </a:rPr>
              <a:t>1S’</a:t>
            </a:r>
            <a:r>
              <a:rPr lang="id-ID" sz="3200" dirty="0">
                <a:solidFill>
                  <a:srgbClr val="FF0000"/>
                </a:solidFill>
              </a:rPr>
              <a:t>, 10</a:t>
            </a:r>
            <a:r>
              <a:rPr lang="id-ID" sz="1800" dirty="0">
                <a:solidFill>
                  <a:srgbClr val="FF0000"/>
                </a:solidFill>
              </a:rPr>
              <a:t>x’</a:t>
            </a:r>
            <a:r>
              <a:rPr lang="id-ID" sz="3200" dirty="0">
                <a:solidFill>
                  <a:srgbClr val="FF0000"/>
                </a:solidFill>
              </a:rPr>
              <a:t>, 1</a:t>
            </a:r>
            <a:r>
              <a:rPr lang="id-ID" sz="1800" dirty="0">
                <a:solidFill>
                  <a:srgbClr val="FF0000"/>
                </a:solidFill>
              </a:rPr>
              <a:t>3S’ </a:t>
            </a:r>
          </a:p>
          <a:p>
            <a:r>
              <a:rPr lang="id-ID" sz="3200" dirty="0">
                <a:solidFill>
                  <a:srgbClr val="000000"/>
                </a:solidFill>
              </a:rPr>
              <a:t>Perlu diingat dalam menjalankan prosedur pemantapan mutu internal dengan sistem Westgard, setiap hari diperiksa 2 bahan kontrol, misalnya kontrol rendah dan kontrol tinggi.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131903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Cara kerja sistem Westgard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d-ID" dirty="0" smtClean="0"/>
              <a:t>Mula-mula </a:t>
            </a:r>
            <a:r>
              <a:rPr lang="id-ID" dirty="0"/>
              <a:t>diperhatikan apakah nilai kontrol rendah ataupun kontrol tinggi ada yang melewati batas kontrol 1</a:t>
            </a:r>
            <a:r>
              <a:rPr lang="id-ID" sz="2400" dirty="0"/>
              <a:t>2S</a:t>
            </a:r>
            <a:r>
              <a:rPr lang="id-ID" dirty="0"/>
              <a:t>’ apabila tidak ada, berarti pemeriksaan kontrol pada hari itu berjalan dengan baik. Hal ini juga berarti semua pemeriksaan pada hari yang sama berjalan dengan baik. </a:t>
            </a:r>
            <a:endParaRPr lang="id-ID" dirty="0" smtClean="0"/>
          </a:p>
          <a:p>
            <a:r>
              <a:rPr lang="id-ID" dirty="0" smtClean="0"/>
              <a:t>Sebaliknya </a:t>
            </a:r>
            <a:r>
              <a:rPr lang="id-ID" dirty="0"/>
              <a:t>apabila salah satu kontrol melewati batas kontrol 1</a:t>
            </a:r>
            <a:r>
              <a:rPr lang="id-ID" sz="2400" dirty="0"/>
              <a:t>2S</a:t>
            </a:r>
            <a:r>
              <a:rPr lang="id-ID" dirty="0"/>
              <a:t>’, diperhatikan adakah aturan kontrol lain yang dilanggar (dilewati batasnya). Apabila ternyata tak ada aturan kontrol yang dilanggar, berarti pemeriksaan pada hari itu baik (</a:t>
            </a:r>
            <a:r>
              <a:rPr lang="id-ID" i="1" dirty="0"/>
              <a:t>in control</a:t>
            </a:r>
            <a:r>
              <a:rPr lang="id-ID" dirty="0"/>
              <a:t>, </a:t>
            </a:r>
            <a:r>
              <a:rPr lang="id-ID" i="1" dirty="0"/>
              <a:t>accept run</a:t>
            </a:r>
            <a:r>
              <a:rPr lang="id-ID" dirty="0"/>
              <a:t>). </a:t>
            </a:r>
            <a:endParaRPr lang="id-ID" dirty="0" smtClean="0"/>
          </a:p>
          <a:p>
            <a:r>
              <a:rPr lang="id-ID" dirty="0" smtClean="0"/>
              <a:t>Apabila </a:t>
            </a:r>
            <a:r>
              <a:rPr lang="id-ID" dirty="0"/>
              <a:t>ternyata ada aturan kontrol yang dilanggar, maka pemeriksaan pada hari itu mengalami gangguan (</a:t>
            </a:r>
            <a:r>
              <a:rPr lang="id-ID" i="1" dirty="0"/>
              <a:t>out of control, reject run</a:t>
            </a:r>
            <a:r>
              <a:rPr lang="id-ID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37088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0" y="1600200"/>
            <a:ext cx="3813048" cy="4495800"/>
          </a:xfrm>
        </p:spPr>
        <p:txBody>
          <a:bodyPr>
            <a:normAutofit fontScale="55000" lnSpcReduction="20000"/>
          </a:bodyPr>
          <a:lstStyle/>
          <a:p>
            <a:r>
              <a:rPr lang="id-ID" dirty="0"/>
              <a:t>Interpretasi: </a:t>
            </a:r>
          </a:p>
          <a:p>
            <a:r>
              <a:rPr lang="id-ID" dirty="0"/>
              <a:t>- Hari ke 5 Ditolak, berdasarkan 13S </a:t>
            </a:r>
          </a:p>
          <a:p>
            <a:r>
              <a:rPr lang="id-ID" dirty="0"/>
              <a:t>- Hari ke 6 Diterima </a:t>
            </a:r>
          </a:p>
          <a:p>
            <a:r>
              <a:rPr lang="id-ID" dirty="0"/>
              <a:t>- Hari ke 8 Ditolak, berdasarkan 22S </a:t>
            </a:r>
          </a:p>
          <a:p>
            <a:r>
              <a:rPr lang="id-ID" dirty="0"/>
              <a:t>- Hari ke 11 Ditolak, berdasarkan R4S </a:t>
            </a:r>
          </a:p>
          <a:p>
            <a:r>
              <a:rPr lang="id-ID" dirty="0"/>
              <a:t>- Hari ke 13 Diterima </a:t>
            </a:r>
          </a:p>
          <a:p>
            <a:r>
              <a:rPr lang="id-ID" dirty="0"/>
              <a:t>- Hari ke 14 Ditolak, berdasarkan 22S </a:t>
            </a:r>
          </a:p>
          <a:p>
            <a:r>
              <a:rPr lang="id-ID" dirty="0"/>
              <a:t>- Hari ke 17 Ditolak, berdasarkan 41S </a:t>
            </a:r>
          </a:p>
          <a:p>
            <a:r>
              <a:rPr lang="id-ID" dirty="0"/>
              <a:t>- Hari ke 25 Diterima </a:t>
            </a:r>
          </a:p>
          <a:p>
            <a:r>
              <a:rPr lang="id-ID" dirty="0"/>
              <a:t>- Hari ke 27 Ditolak, berdasarkan l0X </a:t>
            </a:r>
          </a:p>
          <a:p>
            <a:r>
              <a:rPr lang="id-ID" dirty="0"/>
              <a:t>- Hari ke 29 Ditolak, berdasarkan 13S atau 22S </a:t>
            </a:r>
          </a:p>
          <a:p>
            <a:endParaRPr lang="id-ID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066800"/>
            <a:ext cx="4343401" cy="5719763"/>
          </a:xfrm>
          <a:prstGeom prst="rect">
            <a:avLst/>
          </a:prstGeom>
          <a:noFill/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0527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id-ID" sz="2700" dirty="0"/>
              <a:t>P</a:t>
            </a:r>
            <a:r>
              <a:rPr lang="id-ID" sz="2700" dirty="0" smtClean="0"/>
              <a:t>etunjuk </a:t>
            </a:r>
            <a:r>
              <a:rPr lang="id-ID" sz="2700" dirty="0"/>
              <a:t>umum mengenai tindakan-tindakan yang diambil apabila grafik pemantapan mutu tidak terkontrol. </a:t>
            </a:r>
            <a:r>
              <a:rPr lang="id-ID" dirty="0"/>
              <a:t/>
            </a:r>
            <a:br>
              <a:rPr lang="id-ID" dirty="0"/>
            </a:b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id-ID" sz="4000" dirty="0" smtClean="0"/>
              <a:t>Amati </a:t>
            </a:r>
            <a:r>
              <a:rPr lang="id-ID" sz="4000" dirty="0"/>
              <a:t>sumber kesalahan yang paling mudah terlihat, </a:t>
            </a:r>
            <a:r>
              <a:rPr lang="id-ID" sz="4000" dirty="0" smtClean="0"/>
              <a:t>misalnya</a:t>
            </a:r>
            <a:r>
              <a:rPr lang="id-ID" sz="4000" dirty="0"/>
              <a:t>: perhitungan, pipet, probe tersumbat. </a:t>
            </a:r>
          </a:p>
          <a:p>
            <a:r>
              <a:rPr lang="id-ID" sz="4000" dirty="0" smtClean="0"/>
              <a:t>Ulangi </a:t>
            </a:r>
            <a:r>
              <a:rPr lang="id-ID" sz="4000" dirty="0"/>
              <a:t>pemeriksaan serum kontrol. Sering kesalahan disebabkan pencemaran tabung reaksi, </a:t>
            </a:r>
            <a:r>
              <a:rPr lang="id-ID" sz="4000" i="1" dirty="0"/>
              <a:t>sample cup</a:t>
            </a:r>
            <a:r>
              <a:rPr lang="id-ID" sz="4000" dirty="0"/>
              <a:t>, kontrol yang tidak homogen atau faktor lain. </a:t>
            </a:r>
          </a:p>
          <a:p>
            <a:r>
              <a:rPr lang="id-ID" sz="4000" dirty="0" smtClean="0"/>
              <a:t>Apabila </a:t>
            </a:r>
            <a:r>
              <a:rPr lang="id-ID" sz="4000" dirty="0"/>
              <a:t>hasil pengulangan masih buruk, pakai serum kontrol baru. Mungkin saja serum kontrol yang dipakai tidak homogen atau menguap karena lama dalam keadaan terbuka. </a:t>
            </a:r>
          </a:p>
          <a:p>
            <a:r>
              <a:rPr lang="sv-SE" sz="4000" dirty="0" smtClean="0"/>
              <a:t>Apabila </a:t>
            </a:r>
            <a:r>
              <a:rPr lang="sv-SE" sz="4000" dirty="0"/>
              <a:t>tidak ada perbaikan, amati instrumentasi yang dipakai, apakah pemeliharaan alat (</a:t>
            </a:r>
            <a:r>
              <a:rPr lang="sv-SE" sz="4000" i="1" dirty="0"/>
              <a:t>maintenance</a:t>
            </a:r>
            <a:r>
              <a:rPr lang="sv-SE" sz="4000" dirty="0"/>
              <a:t>) telah dilakukan. Bagaimana dengan temperatur inkubator. </a:t>
            </a:r>
          </a:p>
          <a:p>
            <a:r>
              <a:rPr lang="id-ID" sz="4000" dirty="0" smtClean="0"/>
              <a:t>Pakai </a:t>
            </a:r>
            <a:r>
              <a:rPr lang="id-ID" sz="4000" dirty="0"/>
              <a:t>serum kontrol yang diketahui nilainya. Apabila hasil pemeriksaan menunjukkan perbaikan, berarti terdapat kerusakan serum kontrol. </a:t>
            </a:r>
          </a:p>
          <a:p>
            <a:r>
              <a:rPr lang="id-ID" sz="4000" dirty="0" smtClean="0"/>
              <a:t>Apabila </a:t>
            </a:r>
            <a:r>
              <a:rPr lang="id-ID" sz="4000" dirty="0"/>
              <a:t>ada keraguan, pakai serum kontrol kedua </a:t>
            </a:r>
            <a:r>
              <a:rPr lang="id-ID" sz="4000"/>
              <a:t>yang </a:t>
            </a:r>
            <a:r>
              <a:rPr lang="id-ID" sz="4000" smtClean="0"/>
              <a:t>mempunyai </a:t>
            </a:r>
            <a:r>
              <a:rPr lang="id-ID" sz="4000" dirty="0"/>
              <a:t>nilai berbeda. </a:t>
            </a:r>
          </a:p>
          <a:p>
            <a:r>
              <a:rPr lang="id-ID" sz="4000" dirty="0" smtClean="0"/>
              <a:t>Gunakan </a:t>
            </a:r>
            <a:r>
              <a:rPr lang="id-ID" sz="4000" dirty="0"/>
              <a:t>standar baru. </a:t>
            </a:r>
          </a:p>
          <a:p>
            <a:r>
              <a:rPr lang="id-ID" sz="4000" dirty="0" smtClean="0"/>
              <a:t>Ganti </a:t>
            </a:r>
            <a:r>
              <a:rPr lang="id-ID" sz="4000" dirty="0"/>
              <a:t>reagen. </a:t>
            </a:r>
          </a:p>
          <a:p>
            <a:r>
              <a:rPr lang="id-ID" sz="4000" dirty="0" smtClean="0"/>
              <a:t>Amati </a:t>
            </a:r>
            <a:r>
              <a:rPr lang="id-ID" sz="4000" dirty="0"/>
              <a:t>setiap langkah/tahap pemeriksaan. 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88517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d-ID" sz="3200" dirty="0" smtClean="0"/>
              <a:t>Contoh: hasil pemeriksaan 20 serum kontrol </a:t>
            </a:r>
            <a:br>
              <a:rPr lang="id-ID" sz="3200" dirty="0" smtClean="0"/>
            </a:br>
            <a:r>
              <a:rPr lang="id-ID" sz="3200" dirty="0" smtClean="0"/>
              <a:t>untuk kolesterol</a:t>
            </a:r>
            <a:endParaRPr lang="id-ID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702318"/>
              </p:ext>
            </p:extLst>
          </p:nvPr>
        </p:nvGraphicFramePr>
        <p:xfrm>
          <a:off x="2286000" y="1600200"/>
          <a:ext cx="4572000" cy="5152644"/>
        </p:xfrm>
        <a:graphic>
          <a:graphicData uri="http://schemas.openxmlformats.org/drawingml/2006/table">
            <a:tbl>
              <a:tblPr firstRow="1" firstCol="1" bandRow="1"/>
              <a:tblGrid>
                <a:gridCol w="1489823"/>
                <a:gridCol w="3082177"/>
              </a:tblGrid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HARI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SERUM KONTROL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5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d-ID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393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sz="2800" i="1" dirty="0" smtClean="0"/>
              <a:t>Contoh kartu kontrol</a:t>
            </a:r>
            <a:endParaRPr lang="en-US" sz="2800" i="1" dirty="0"/>
          </a:p>
        </p:txBody>
      </p:sp>
      <p:pic>
        <p:nvPicPr>
          <p:cNvPr id="4" name="Content Placeholder 3" descr="http://image.slidesharecdn.com/janti-pemantapanmutuintra-laboratorium-120111234929-phpapp01/95/janti-pemantapan-mutu-intralaboratorium-15-728.jpg?cb=132634753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3510" t="24490" b="6123"/>
          <a:stretch>
            <a:fillRect/>
          </a:stretch>
        </p:blipFill>
        <p:spPr bwMode="auto">
          <a:xfrm>
            <a:off x="2037490" y="2043812"/>
            <a:ext cx="5303970" cy="36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(</a:t>
            </a:r>
            <a:r>
              <a:rPr lang="en-US" dirty="0" err="1" smtClean="0"/>
              <a:t>Labkes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1534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yang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pengukuran</a:t>
            </a:r>
            <a:r>
              <a:rPr lang="en-US" dirty="0" smtClean="0"/>
              <a:t>, </a:t>
            </a:r>
            <a:r>
              <a:rPr lang="en-US" dirty="0" err="1" smtClean="0"/>
              <a:t>penetapan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pengujian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yang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penentuan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penyakit</a:t>
            </a:r>
            <a:r>
              <a:rPr lang="en-US" dirty="0" smtClean="0"/>
              <a:t>,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berpengaruh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perorangan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bagian</a:t>
            </a:r>
            <a:r>
              <a:rPr lang="en-US" dirty="0" smtClean="0"/>
              <a:t>  integral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program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upaya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endParaRPr lang="en-US" dirty="0" smtClean="0"/>
          </a:p>
          <a:p>
            <a:r>
              <a:rPr lang="en-US" dirty="0" err="1" smtClean="0"/>
              <a:t>penegakan</a:t>
            </a:r>
            <a:r>
              <a:rPr lang="en-US" dirty="0" smtClean="0"/>
              <a:t> diagnosis, </a:t>
            </a: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dirty="0" err="1" smtClean="0"/>
              <a:t>pengobatan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pengobatan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keputusan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581400" y="5562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724400" y="5029200"/>
            <a:ext cx="28194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MUTU  ???</a:t>
            </a:r>
            <a:endParaRPr lang="en-US" sz="24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r">
              <a:defRPr/>
            </a:pPr>
            <a:r>
              <a:rPr lang="en-US" sz="2800" i="1" dirty="0"/>
              <a:t>….. </a:t>
            </a:r>
            <a:r>
              <a:rPr lang="id-ID" sz="2800" i="1" dirty="0"/>
              <a:t>Melacak penyimpangan </a:t>
            </a:r>
            <a:endParaRPr lang="en-US" sz="2800" dirty="0"/>
          </a:p>
        </p:txBody>
      </p:sp>
      <p:pic>
        <p:nvPicPr>
          <p:cNvPr id="4" name="Content Placeholder 3" descr="http://image.slidesharecdn.com/janti-pemantapanmutuintra-laboratorium-120111234929-phpapp01/95/janti-pemantapan-mutu-intralaboratorium-17-728.jpg?cb=132634753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25447" t="26623" r="9989"/>
          <a:stretch>
            <a:fillRect/>
          </a:stretch>
        </p:blipFill>
        <p:spPr bwMode="auto">
          <a:xfrm>
            <a:off x="2450976" y="1940059"/>
            <a:ext cx="4476997" cy="381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http://image.slidesharecdn.com/janti-pemantapanmutuintra-laboratorium-120111234929-phpapp01/95/janti-pemantapan-mutu-intralaboratorium-18-728.jpg?cb=1326347534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7548" t="27208" r="15929" b="6921"/>
          <a:stretch>
            <a:fillRect/>
          </a:stretch>
        </p:blipFill>
        <p:spPr bwMode="auto">
          <a:xfrm>
            <a:off x="1600200" y="2362200"/>
            <a:ext cx="5306258" cy="342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1524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…..</a:t>
            </a:r>
            <a:r>
              <a:rPr lang="en-US" sz="2800" i="1" dirty="0"/>
              <a:t> </a:t>
            </a:r>
            <a:r>
              <a:rPr lang="id-ID" sz="2800" i="1" dirty="0" smtClean="0"/>
              <a:t>Melacak </a:t>
            </a:r>
            <a:r>
              <a:rPr lang="id-ID" sz="2800" i="1" dirty="0"/>
              <a:t>penyimpangan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19400" y="1752600"/>
            <a:ext cx="26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Trend , perubahan akurasi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CARA MENGATASI PENYIMPANGAN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76400"/>
            <a:ext cx="9144000" cy="5181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Analisis</a:t>
            </a:r>
            <a:r>
              <a:rPr lang="en-US" dirty="0" smtClean="0"/>
              <a:t> serum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2-3 serum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</a:p>
          <a:p>
            <a:pPr lvl="0">
              <a:buNone/>
            </a:pP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area mean ±2SD </a:t>
            </a:r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429000" y="2362200"/>
            <a:ext cx="484632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3505200" y="3810000"/>
            <a:ext cx="4846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0" y="4343400"/>
            <a:ext cx="1600200" cy="18288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Serum </a:t>
            </a:r>
            <a:r>
              <a:rPr lang="en-US" sz="2400" dirty="0" err="1" smtClean="0">
                <a:solidFill>
                  <a:srgbClr val="FF0000"/>
                </a:solidFill>
              </a:rPr>
              <a:t>kontrol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rgbClr val="FF0000"/>
                </a:solidFill>
              </a:rPr>
              <a:t>rusak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Explosion 1 6"/>
          <p:cNvSpPr/>
          <p:nvPr/>
        </p:nvSpPr>
        <p:spPr>
          <a:xfrm>
            <a:off x="1600200" y="4038600"/>
            <a:ext cx="4267200" cy="2819400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rgbClr val="00B050"/>
                </a:solidFill>
                <a:latin typeface="Candara" pitchFamily="34" charset="0"/>
              </a:rPr>
              <a:t>Salah</a:t>
            </a:r>
            <a:r>
              <a:rPr lang="en-US" sz="2400" b="1" dirty="0" smtClean="0">
                <a:solidFill>
                  <a:srgbClr val="00B050"/>
                </a:solidFill>
                <a:latin typeface="Candara" pitchFamily="34" charset="0"/>
              </a:rPr>
              <a:t> </a:t>
            </a:r>
          </a:p>
          <a:p>
            <a:pPr algn="ctr"/>
            <a:r>
              <a:rPr lang="en-US" sz="2400" b="1" dirty="0" err="1" smtClean="0">
                <a:solidFill>
                  <a:srgbClr val="00B050"/>
                </a:solidFill>
                <a:latin typeface="Candara" pitchFamily="34" charset="0"/>
              </a:rPr>
              <a:t>rekonstitusi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Flowchart: Data 8"/>
          <p:cNvSpPr/>
          <p:nvPr/>
        </p:nvSpPr>
        <p:spPr>
          <a:xfrm>
            <a:off x="7239000" y="4648200"/>
            <a:ext cx="1905000" cy="1527048"/>
          </a:xfrm>
          <a:prstGeom prst="flowChartInputOutp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Kesalahan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analisis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38800" y="4648200"/>
            <a:ext cx="16002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2000" dirty="0" err="1" smtClean="0">
                <a:solidFill>
                  <a:srgbClr val="FFFF00"/>
                </a:solidFill>
              </a:rPr>
              <a:t>Probabilitas</a:t>
            </a:r>
            <a:endParaRPr lang="en-US" sz="2000" dirty="0" smtClean="0">
              <a:solidFill>
                <a:srgbClr val="FFFF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Candara" pitchFamily="34" charset="0"/>
              </a:rPr>
              <a:t>(5%</a:t>
            </a:r>
            <a:r>
              <a:rPr lang="en-US" sz="2000" dirty="0" smtClean="0">
                <a:solidFill>
                  <a:srgbClr val="FFFF00"/>
                </a:solidFill>
              </a:rPr>
              <a:t>)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CARA MENGATASI PENYIMPANGAN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tetap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mean ±2SD </a:t>
            </a:r>
          </a:p>
        </p:txBody>
      </p:sp>
      <p:sp>
        <p:nvSpPr>
          <p:cNvPr id="5" name="Wave 4"/>
          <p:cNvSpPr/>
          <p:nvPr/>
        </p:nvSpPr>
        <p:spPr>
          <a:xfrm>
            <a:off x="533400" y="4343400"/>
            <a:ext cx="2438400" cy="1524000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/>
              <a:t>Gangguan</a:t>
            </a:r>
            <a:endParaRPr lang="en-US" sz="2800" dirty="0" smtClean="0"/>
          </a:p>
          <a:p>
            <a:pPr algn="ctr"/>
            <a:r>
              <a:rPr lang="en-US" sz="2800" dirty="0" err="1" smtClean="0"/>
              <a:t>alat</a:t>
            </a:r>
            <a:endParaRPr lang="en-US" sz="2800" dirty="0"/>
          </a:p>
        </p:txBody>
      </p:sp>
      <p:sp>
        <p:nvSpPr>
          <p:cNvPr id="6" name="Wave 5"/>
          <p:cNvSpPr/>
          <p:nvPr/>
        </p:nvSpPr>
        <p:spPr>
          <a:xfrm>
            <a:off x="6248400" y="4267200"/>
            <a:ext cx="2438400" cy="15240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atin typeface="Candara" pitchFamily="34" charset="0"/>
              </a:rPr>
              <a:t>Kerusakan</a:t>
            </a:r>
            <a:endParaRPr lang="en-US" sz="2800" dirty="0" smtClean="0">
              <a:latin typeface="Candara" pitchFamily="34" charset="0"/>
            </a:endParaRPr>
          </a:p>
          <a:p>
            <a:pPr algn="ctr"/>
            <a:r>
              <a:rPr lang="en-US" sz="2800" dirty="0" smtClean="0">
                <a:latin typeface="Candara" pitchFamily="34" charset="0"/>
              </a:rPr>
              <a:t> </a:t>
            </a:r>
            <a:r>
              <a:rPr lang="en-US" sz="2800" dirty="0" err="1" smtClean="0">
                <a:latin typeface="Candara" pitchFamily="34" charset="0"/>
              </a:rPr>
              <a:t>lar.standar</a:t>
            </a:r>
            <a:endParaRPr lang="en-US" sz="2800" dirty="0">
              <a:latin typeface="Candara" pitchFamily="34" charset="0"/>
            </a:endParaRPr>
          </a:p>
        </p:txBody>
      </p:sp>
      <p:sp>
        <p:nvSpPr>
          <p:cNvPr id="7" name="Wave 6"/>
          <p:cNvSpPr/>
          <p:nvPr/>
        </p:nvSpPr>
        <p:spPr>
          <a:xfrm>
            <a:off x="3505200" y="4267200"/>
            <a:ext cx="2438400" cy="1524000"/>
          </a:xfrm>
          <a:prstGeom prst="wav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latin typeface="Candara" pitchFamily="34" charset="0"/>
              </a:rPr>
              <a:t>Kerusakan</a:t>
            </a:r>
            <a:r>
              <a:rPr lang="en-US" sz="2800" dirty="0" smtClean="0">
                <a:latin typeface="Candara" pitchFamily="34" charset="0"/>
              </a:rPr>
              <a:t> </a:t>
            </a:r>
            <a:r>
              <a:rPr lang="en-US" sz="2800" dirty="0" err="1" smtClean="0">
                <a:latin typeface="Candara" pitchFamily="34" charset="0"/>
              </a:rPr>
              <a:t>reagen</a:t>
            </a:r>
            <a:r>
              <a:rPr lang="en-US" sz="2800" dirty="0" smtClean="0">
                <a:latin typeface="Candara" pitchFamily="34" charset="0"/>
              </a:rPr>
              <a:t> </a:t>
            </a:r>
            <a:endParaRPr lang="en-US" sz="2800" dirty="0">
              <a:latin typeface="Candara" pitchFamily="34" charset="0"/>
            </a:endParaRPr>
          </a:p>
        </p:txBody>
      </p:sp>
      <p:sp>
        <p:nvSpPr>
          <p:cNvPr id="8" name="Striped Right Arrow 7"/>
          <p:cNvSpPr/>
          <p:nvPr/>
        </p:nvSpPr>
        <p:spPr>
          <a:xfrm rot="5400000">
            <a:off x="4120896" y="2660904"/>
            <a:ext cx="978408" cy="1600200"/>
          </a:xfrm>
          <a:prstGeom prst="stripedRightArrow">
            <a:avLst/>
          </a:prstGeom>
          <a:solidFill>
            <a:srgbClr val="99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Pemantapan</a:t>
            </a:r>
            <a:r>
              <a:rPr lang="en-US" b="1" dirty="0" smtClean="0"/>
              <a:t> </a:t>
            </a:r>
            <a:r>
              <a:rPr lang="en-US" b="1" dirty="0" err="1" smtClean="0"/>
              <a:t>Mutu</a:t>
            </a:r>
            <a:r>
              <a:rPr lang="en-US" b="1" dirty="0" smtClean="0"/>
              <a:t> </a:t>
            </a:r>
            <a:r>
              <a:rPr lang="en-US" b="1" dirty="0" err="1" smtClean="0"/>
              <a:t>Eksternal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752600"/>
            <a:ext cx="8153400" cy="5105400"/>
          </a:xfrm>
        </p:spPr>
        <p:txBody>
          <a:bodyPr>
            <a:normAutofit fontScale="47500" lnSpcReduction="20000"/>
          </a:bodyPr>
          <a:lstStyle/>
          <a:p>
            <a:r>
              <a:rPr lang="en-US" sz="5100" dirty="0" err="1" smtClean="0"/>
              <a:t>Kegiatan</a:t>
            </a:r>
            <a:r>
              <a:rPr lang="en-US" sz="5100" dirty="0" smtClean="0"/>
              <a:t> </a:t>
            </a:r>
            <a:r>
              <a:rPr lang="en-US" sz="5100" dirty="0" err="1" smtClean="0"/>
              <a:t>periodik</a:t>
            </a:r>
            <a:r>
              <a:rPr lang="en-US" sz="5100" dirty="0" smtClean="0"/>
              <a:t> yang </a:t>
            </a:r>
            <a:r>
              <a:rPr lang="en-US" sz="5100" dirty="0" err="1" smtClean="0"/>
              <a:t>dilaksanakan</a:t>
            </a:r>
            <a:r>
              <a:rPr lang="en-US" sz="5100" dirty="0" smtClean="0"/>
              <a:t> </a:t>
            </a:r>
            <a:r>
              <a:rPr lang="en-US" sz="5100" dirty="0" err="1" smtClean="0"/>
              <a:t>oleh</a:t>
            </a:r>
            <a:r>
              <a:rPr lang="en-US" sz="5100" dirty="0" smtClean="0"/>
              <a:t> </a:t>
            </a:r>
            <a:r>
              <a:rPr lang="en-US" sz="5100" dirty="0" err="1" smtClean="0"/>
              <a:t>pihak</a:t>
            </a:r>
            <a:r>
              <a:rPr lang="en-US" sz="5100" dirty="0" smtClean="0"/>
              <a:t> </a:t>
            </a:r>
            <a:r>
              <a:rPr lang="en-US" sz="5100" dirty="0" err="1" smtClean="0"/>
              <a:t>luar</a:t>
            </a:r>
            <a:r>
              <a:rPr lang="en-US" sz="5100" dirty="0" smtClean="0"/>
              <a:t> </a:t>
            </a:r>
            <a:r>
              <a:rPr lang="en-US" sz="5100" dirty="0" err="1" smtClean="0"/>
              <a:t>untuk</a:t>
            </a:r>
            <a:r>
              <a:rPr lang="en-US" sz="5100" dirty="0" smtClean="0"/>
              <a:t> </a:t>
            </a:r>
            <a:r>
              <a:rPr lang="en-US" sz="5100" dirty="0" err="1" smtClean="0"/>
              <a:t>dapat</a:t>
            </a:r>
            <a:r>
              <a:rPr lang="en-US" sz="5100" dirty="0" smtClean="0"/>
              <a:t> </a:t>
            </a:r>
            <a:r>
              <a:rPr lang="en-US" sz="5100" dirty="0" err="1" smtClean="0"/>
              <a:t>menilai</a:t>
            </a:r>
            <a:r>
              <a:rPr lang="en-US" sz="5100" dirty="0" smtClean="0"/>
              <a:t> </a:t>
            </a:r>
            <a:r>
              <a:rPr lang="en-US" sz="5100" dirty="0" err="1" smtClean="0"/>
              <a:t>ketepatan</a:t>
            </a:r>
            <a:r>
              <a:rPr lang="en-US" sz="5100" dirty="0" smtClean="0"/>
              <a:t> </a:t>
            </a:r>
            <a:r>
              <a:rPr lang="en-US" sz="5100" dirty="0" err="1" smtClean="0"/>
              <a:t>hasil</a:t>
            </a:r>
            <a:r>
              <a:rPr lang="en-US" sz="5100" dirty="0" smtClean="0"/>
              <a:t> </a:t>
            </a:r>
            <a:r>
              <a:rPr lang="en-US" sz="5100" dirty="0" err="1" smtClean="0"/>
              <a:t>pemeriksaan</a:t>
            </a:r>
            <a:r>
              <a:rPr lang="en-US" sz="5100" dirty="0" smtClean="0"/>
              <a:t> </a:t>
            </a:r>
            <a:r>
              <a:rPr lang="en-US" sz="5100" dirty="0" err="1" smtClean="0"/>
              <a:t>suatu</a:t>
            </a:r>
            <a:r>
              <a:rPr lang="en-US" sz="5100" dirty="0" smtClean="0"/>
              <a:t> </a:t>
            </a:r>
            <a:r>
              <a:rPr lang="en-US" sz="5100" dirty="0" err="1" smtClean="0"/>
              <a:t>laboratorium</a:t>
            </a:r>
            <a:r>
              <a:rPr lang="en-US" sz="5100" dirty="0" smtClean="0"/>
              <a:t> </a:t>
            </a:r>
            <a:r>
              <a:rPr lang="en-US" sz="5100" dirty="0" err="1" smtClean="0"/>
              <a:t>dan</a:t>
            </a:r>
            <a:r>
              <a:rPr lang="en-US" sz="5100" dirty="0" smtClean="0"/>
              <a:t> </a:t>
            </a:r>
            <a:r>
              <a:rPr lang="en-US" sz="5100" dirty="0" err="1" smtClean="0"/>
              <a:t>membandingkan</a:t>
            </a:r>
            <a:r>
              <a:rPr lang="en-US" sz="5100" dirty="0" smtClean="0"/>
              <a:t> </a:t>
            </a:r>
            <a:r>
              <a:rPr lang="en-US" sz="5100" dirty="0" err="1" smtClean="0"/>
              <a:t>dengan</a:t>
            </a:r>
            <a:r>
              <a:rPr lang="en-US" sz="5100" dirty="0" smtClean="0"/>
              <a:t> </a:t>
            </a:r>
            <a:r>
              <a:rPr lang="en-US" sz="5100" dirty="0" err="1" smtClean="0"/>
              <a:t>laboratorium</a:t>
            </a:r>
            <a:r>
              <a:rPr lang="en-US" sz="5100" dirty="0" smtClean="0"/>
              <a:t> lain yang </a:t>
            </a:r>
            <a:r>
              <a:rPr lang="en-US" sz="5100" dirty="0" err="1" smtClean="0"/>
              <a:t>mempunyai</a:t>
            </a:r>
            <a:r>
              <a:rPr lang="en-US" sz="5100" dirty="0" smtClean="0"/>
              <a:t> </a:t>
            </a:r>
            <a:r>
              <a:rPr lang="en-US" sz="5100" dirty="0" err="1" smtClean="0"/>
              <a:t>metode</a:t>
            </a:r>
            <a:r>
              <a:rPr lang="en-US" sz="5100" dirty="0" smtClean="0"/>
              <a:t> </a:t>
            </a:r>
            <a:r>
              <a:rPr lang="en-US" sz="5100" dirty="0" err="1" smtClean="0"/>
              <a:t>pemeriksaan</a:t>
            </a:r>
            <a:r>
              <a:rPr lang="en-US" sz="5100" dirty="0" smtClean="0"/>
              <a:t> yang </a:t>
            </a:r>
            <a:r>
              <a:rPr lang="en-US" sz="5100" dirty="0" err="1" smtClean="0"/>
              <a:t>sama</a:t>
            </a:r>
            <a:r>
              <a:rPr lang="en-US" sz="5100" dirty="0" smtClean="0"/>
              <a:t> </a:t>
            </a:r>
            <a:r>
              <a:rPr lang="en-US" sz="5100" dirty="0" err="1" smtClean="0"/>
              <a:t>maupun</a:t>
            </a:r>
            <a:r>
              <a:rPr lang="en-US" sz="5100" dirty="0" smtClean="0"/>
              <a:t> </a:t>
            </a:r>
            <a:r>
              <a:rPr lang="en-US" sz="5100" dirty="0" err="1" smtClean="0"/>
              <a:t>berbeda</a:t>
            </a:r>
            <a:r>
              <a:rPr lang="en-US" sz="5100" dirty="0" smtClean="0"/>
              <a:t>.</a:t>
            </a:r>
          </a:p>
          <a:p>
            <a:r>
              <a:rPr lang="en-US" sz="5100" dirty="0" err="1" smtClean="0"/>
              <a:t>Pemantapan</a:t>
            </a:r>
            <a:r>
              <a:rPr lang="en-US" sz="5100" dirty="0" smtClean="0"/>
              <a:t> </a:t>
            </a:r>
            <a:r>
              <a:rPr lang="en-US" sz="5100" dirty="0" err="1" smtClean="0"/>
              <a:t>mutu</a:t>
            </a:r>
            <a:r>
              <a:rPr lang="en-US" sz="5100" dirty="0" smtClean="0"/>
              <a:t> </a:t>
            </a:r>
            <a:r>
              <a:rPr lang="en-US" sz="5100" dirty="0" err="1" smtClean="0"/>
              <a:t>eksternal</a:t>
            </a:r>
            <a:r>
              <a:rPr lang="en-US" sz="5100" dirty="0" smtClean="0"/>
              <a:t> </a:t>
            </a:r>
            <a:r>
              <a:rPr lang="en-US" sz="5100" dirty="0" err="1" smtClean="0"/>
              <a:t>merupakan</a:t>
            </a:r>
            <a:r>
              <a:rPr lang="en-US" sz="5100" dirty="0" smtClean="0"/>
              <a:t> </a:t>
            </a:r>
            <a:r>
              <a:rPr lang="en-US" sz="5100" dirty="0" err="1" smtClean="0"/>
              <a:t>suatu</a:t>
            </a:r>
            <a:r>
              <a:rPr lang="en-US" sz="5100" dirty="0" smtClean="0"/>
              <a:t> </a:t>
            </a:r>
            <a:r>
              <a:rPr lang="en-US" sz="5100" dirty="0" err="1" smtClean="0"/>
              <a:t>cara</a:t>
            </a:r>
            <a:r>
              <a:rPr lang="en-US" sz="5100" dirty="0" smtClean="0"/>
              <a:t> </a:t>
            </a:r>
            <a:r>
              <a:rPr lang="en-US" sz="5100" dirty="0" err="1" smtClean="0"/>
              <a:t>untuk</a:t>
            </a:r>
            <a:r>
              <a:rPr lang="en-US" sz="5100" dirty="0" smtClean="0"/>
              <a:t> </a:t>
            </a:r>
            <a:r>
              <a:rPr lang="en-US" sz="5100" dirty="0" err="1" smtClean="0"/>
              <a:t>memantau</a:t>
            </a:r>
            <a:r>
              <a:rPr lang="en-US" sz="5100" dirty="0" smtClean="0"/>
              <a:t> </a:t>
            </a:r>
            <a:r>
              <a:rPr lang="en-US" sz="5100" dirty="0" err="1" smtClean="0"/>
              <a:t>ketepatan</a:t>
            </a:r>
            <a:r>
              <a:rPr lang="en-US" sz="5100" dirty="0" smtClean="0"/>
              <a:t> </a:t>
            </a:r>
            <a:r>
              <a:rPr lang="en-US" sz="5100" dirty="0" err="1" smtClean="0"/>
              <a:t>hasil</a:t>
            </a:r>
            <a:r>
              <a:rPr lang="en-US" sz="5100" dirty="0" smtClean="0"/>
              <a:t> </a:t>
            </a:r>
            <a:r>
              <a:rPr lang="en-US" sz="5100" dirty="0" err="1" smtClean="0"/>
              <a:t>pemeriksaan</a:t>
            </a:r>
            <a:r>
              <a:rPr lang="en-US" sz="5100" dirty="0" smtClean="0"/>
              <a:t> yang </a:t>
            </a:r>
            <a:r>
              <a:rPr lang="en-US" sz="5100" dirty="0" err="1" smtClean="0"/>
              <a:t>dilakukan</a:t>
            </a:r>
            <a:r>
              <a:rPr lang="en-US" sz="5100" dirty="0" smtClean="0"/>
              <a:t> </a:t>
            </a:r>
            <a:r>
              <a:rPr lang="en-US" sz="5100" dirty="0" err="1" smtClean="0"/>
              <a:t>oleh</a:t>
            </a:r>
            <a:r>
              <a:rPr lang="en-US" sz="5100" dirty="0" smtClean="0"/>
              <a:t> </a:t>
            </a:r>
            <a:r>
              <a:rPr lang="en-US" sz="5100" dirty="0" err="1" smtClean="0"/>
              <a:t>suatu</a:t>
            </a:r>
            <a:r>
              <a:rPr lang="en-US" sz="5100" dirty="0" smtClean="0"/>
              <a:t> </a:t>
            </a:r>
            <a:r>
              <a:rPr lang="en-US" sz="5100" dirty="0" err="1" smtClean="0"/>
              <a:t>laboratorium</a:t>
            </a:r>
            <a:r>
              <a:rPr lang="en-US" sz="5100" dirty="0" smtClean="0"/>
              <a:t> </a:t>
            </a:r>
            <a:r>
              <a:rPr lang="en-US" sz="5100" dirty="0" err="1" smtClean="0"/>
              <a:t>dengan</a:t>
            </a:r>
            <a:r>
              <a:rPr lang="en-US" sz="5100" dirty="0" smtClean="0"/>
              <a:t> </a:t>
            </a:r>
            <a:r>
              <a:rPr lang="en-US" sz="5100" dirty="0" err="1" smtClean="0"/>
              <a:t>cara</a:t>
            </a:r>
            <a:r>
              <a:rPr lang="en-US" sz="5100" dirty="0" smtClean="0"/>
              <a:t> </a:t>
            </a:r>
            <a:r>
              <a:rPr lang="en-US" sz="5100" dirty="0" err="1" smtClean="0"/>
              <a:t>membandingkan</a:t>
            </a:r>
            <a:r>
              <a:rPr lang="en-US" sz="5100" dirty="0" smtClean="0"/>
              <a:t> </a:t>
            </a:r>
            <a:r>
              <a:rPr lang="en-US" sz="5100" dirty="0" err="1" smtClean="0"/>
              <a:t>terhadap</a:t>
            </a:r>
            <a:r>
              <a:rPr lang="en-US" sz="5100" dirty="0" smtClean="0"/>
              <a:t> </a:t>
            </a:r>
            <a:r>
              <a:rPr lang="en-US" sz="5100" dirty="0" err="1" smtClean="0"/>
              <a:t>hasil</a:t>
            </a:r>
            <a:r>
              <a:rPr lang="en-US" sz="5100" dirty="0" smtClean="0"/>
              <a:t> </a:t>
            </a:r>
            <a:r>
              <a:rPr lang="en-US" sz="5100" dirty="0" err="1" smtClean="0"/>
              <a:t>pemeriksaan</a:t>
            </a:r>
            <a:r>
              <a:rPr lang="en-US" sz="5100" dirty="0" smtClean="0"/>
              <a:t> </a:t>
            </a:r>
            <a:r>
              <a:rPr lang="en-US" sz="5100" dirty="0" err="1" smtClean="0"/>
              <a:t>laboratorium</a:t>
            </a:r>
            <a:r>
              <a:rPr lang="en-US" sz="5100" dirty="0" smtClean="0"/>
              <a:t> lain </a:t>
            </a:r>
            <a:r>
              <a:rPr lang="en-US" sz="5100" dirty="0" err="1" smtClean="0"/>
              <a:t>atau</a:t>
            </a:r>
            <a:r>
              <a:rPr lang="en-US" sz="5100" dirty="0" smtClean="0"/>
              <a:t> </a:t>
            </a:r>
            <a:r>
              <a:rPr lang="en-US" sz="5100" dirty="0" err="1" smtClean="0"/>
              <a:t>terhadap</a:t>
            </a:r>
            <a:r>
              <a:rPr lang="en-US" sz="5100" dirty="0" smtClean="0"/>
              <a:t> </a:t>
            </a:r>
            <a:r>
              <a:rPr lang="en-US" sz="5100" dirty="0" err="1" smtClean="0"/>
              <a:t>nilai</a:t>
            </a:r>
            <a:r>
              <a:rPr lang="en-US" sz="5100" dirty="0" smtClean="0"/>
              <a:t> target </a:t>
            </a:r>
            <a:r>
              <a:rPr lang="en-US" sz="5100" dirty="0" err="1" smtClean="0"/>
              <a:t>laboratorium</a:t>
            </a:r>
            <a:r>
              <a:rPr lang="en-US" sz="5100" dirty="0" smtClean="0"/>
              <a:t> </a:t>
            </a:r>
            <a:r>
              <a:rPr lang="en-US" sz="5100" dirty="0" err="1" smtClean="0"/>
              <a:t>rujukan</a:t>
            </a:r>
            <a:r>
              <a:rPr lang="en-US" sz="5100" dirty="0" smtClean="0"/>
              <a:t>.</a:t>
            </a:r>
          </a:p>
          <a:p>
            <a:r>
              <a:rPr lang="en-US" sz="5100" dirty="0" err="1" smtClean="0"/>
              <a:t>Kegiatan</a:t>
            </a:r>
            <a:r>
              <a:rPr lang="en-US" sz="5100" dirty="0" smtClean="0"/>
              <a:t> PME </a:t>
            </a:r>
            <a:r>
              <a:rPr lang="en-US" sz="5100" dirty="0" err="1" smtClean="0"/>
              <a:t>dilakukan</a:t>
            </a:r>
            <a:r>
              <a:rPr lang="en-US" sz="5100" dirty="0" smtClean="0"/>
              <a:t> </a:t>
            </a:r>
            <a:r>
              <a:rPr lang="en-US" sz="5100" dirty="0" err="1" smtClean="0"/>
              <a:t>oleh</a:t>
            </a:r>
            <a:r>
              <a:rPr lang="en-US" sz="5100" dirty="0" smtClean="0"/>
              <a:t> </a:t>
            </a:r>
            <a:r>
              <a:rPr lang="en-US" sz="5100" dirty="0" smtClean="0"/>
              <a:t>4 BBLK (</a:t>
            </a:r>
            <a:r>
              <a:rPr lang="en-US" sz="5100" dirty="0" err="1" smtClean="0"/>
              <a:t>Nasional</a:t>
            </a:r>
            <a:r>
              <a:rPr lang="en-US" sz="5100" dirty="0" smtClean="0"/>
              <a:t>) </a:t>
            </a:r>
            <a:r>
              <a:rPr lang="en-US" sz="5100" dirty="0" err="1" smtClean="0"/>
              <a:t>dan</a:t>
            </a:r>
            <a:r>
              <a:rPr lang="en-US" sz="5100" dirty="0" smtClean="0"/>
              <a:t> BLK (Regional) , </a:t>
            </a:r>
            <a:r>
              <a:rPr lang="en-US" sz="5100" dirty="0" err="1" smtClean="0"/>
              <a:t>pds</a:t>
            </a:r>
            <a:r>
              <a:rPr lang="en-US" sz="5100" dirty="0" smtClean="0"/>
              <a:t> </a:t>
            </a:r>
            <a:r>
              <a:rPr lang="en-US" sz="5100" dirty="0" err="1" smtClean="0"/>
              <a:t>PatKLIn</a:t>
            </a:r>
            <a:r>
              <a:rPr lang="en-US" sz="5100" dirty="0" smtClean="0"/>
              <a:t> </a:t>
            </a:r>
            <a:r>
              <a:rPr lang="en-US" sz="5100" dirty="0" err="1" smtClean="0"/>
              <a:t>dan</a:t>
            </a:r>
            <a:r>
              <a:rPr lang="en-US" sz="5100" dirty="0" smtClean="0"/>
              <a:t> ILKI </a:t>
            </a:r>
            <a:r>
              <a:rPr lang="en-US" sz="5100" dirty="0" err="1" smtClean="0"/>
              <a:t>dalam</a:t>
            </a:r>
            <a:r>
              <a:rPr lang="en-US" sz="5100" dirty="0" smtClean="0"/>
              <a:t> </a:t>
            </a:r>
            <a:r>
              <a:rPr lang="en-US" sz="5100" dirty="0" err="1" smtClean="0"/>
              <a:t>dua</a:t>
            </a:r>
            <a:r>
              <a:rPr lang="en-US" sz="5100" dirty="0" smtClean="0"/>
              <a:t> </a:t>
            </a:r>
            <a:r>
              <a:rPr lang="en-US" sz="5100" dirty="0" err="1" smtClean="0"/>
              <a:t>siklus</a:t>
            </a:r>
            <a:r>
              <a:rPr lang="en-US" sz="5100" dirty="0" smtClean="0"/>
              <a:t> </a:t>
            </a:r>
            <a:r>
              <a:rPr lang="en-US" sz="5100" dirty="0" err="1" smtClean="0"/>
              <a:t>pelaksanaan</a:t>
            </a:r>
            <a:r>
              <a:rPr lang="en-US" sz="5100" dirty="0" smtClean="0"/>
              <a:t> </a:t>
            </a:r>
            <a:r>
              <a:rPr lang="en-US" sz="5100" dirty="0" err="1" smtClean="0"/>
              <a:t>setiap</a:t>
            </a:r>
            <a:r>
              <a:rPr lang="en-US" sz="5100" dirty="0" smtClean="0"/>
              <a:t> </a:t>
            </a:r>
            <a:r>
              <a:rPr lang="en-US" sz="5100" dirty="0" err="1" smtClean="0"/>
              <a:t>tahunnya</a:t>
            </a:r>
            <a:r>
              <a:rPr lang="en-US" sz="5100" dirty="0" smtClean="0"/>
              <a:t>. </a:t>
            </a:r>
          </a:p>
          <a:p>
            <a:r>
              <a:rPr lang="en-US" sz="5100" dirty="0" err="1" smtClean="0"/>
              <a:t>Bidang</a:t>
            </a:r>
            <a:r>
              <a:rPr lang="en-US" sz="5100" dirty="0" smtClean="0"/>
              <a:t> yang </a:t>
            </a:r>
            <a:r>
              <a:rPr lang="en-US" sz="5100" dirty="0" err="1" smtClean="0"/>
              <a:t>diselenggarakan</a:t>
            </a:r>
            <a:r>
              <a:rPr lang="en-US" sz="5100" dirty="0" smtClean="0"/>
              <a:t> </a:t>
            </a:r>
            <a:r>
              <a:rPr lang="en-US" sz="5100" dirty="0" err="1" smtClean="0"/>
              <a:t>antara</a:t>
            </a:r>
            <a:r>
              <a:rPr lang="en-US" sz="5100" dirty="0" smtClean="0"/>
              <a:t> lain </a:t>
            </a:r>
            <a:r>
              <a:rPr lang="en-US" sz="5100" dirty="0" smtClean="0"/>
              <a:t>PME </a:t>
            </a:r>
            <a:r>
              <a:rPr lang="en-US" sz="5100" dirty="0" err="1" smtClean="0"/>
              <a:t>Hematologi</a:t>
            </a:r>
            <a:r>
              <a:rPr lang="en-US" sz="5100" dirty="0" smtClean="0"/>
              <a:t> </a:t>
            </a:r>
            <a:r>
              <a:rPr lang="en-US" sz="5100" dirty="0" smtClean="0"/>
              <a:t>Kimia </a:t>
            </a:r>
            <a:r>
              <a:rPr lang="en-US" sz="5100" dirty="0" err="1" smtClean="0"/>
              <a:t>Klinik</a:t>
            </a:r>
            <a:r>
              <a:rPr lang="en-US" sz="5100" dirty="0" smtClean="0"/>
              <a:t>, </a:t>
            </a:r>
            <a:r>
              <a:rPr lang="en-US" sz="5100" dirty="0" err="1" smtClean="0"/>
              <a:t>Urinalisa</a:t>
            </a:r>
            <a:r>
              <a:rPr lang="en-US" sz="5100" dirty="0" smtClean="0"/>
              <a:t>, </a:t>
            </a:r>
            <a:r>
              <a:rPr lang="en-US" sz="5100" dirty="0" err="1" smtClean="0"/>
              <a:t>Imunologi</a:t>
            </a:r>
            <a:r>
              <a:rPr lang="en-US" sz="5100" dirty="0" smtClean="0"/>
              <a:t>, </a:t>
            </a:r>
            <a:r>
              <a:rPr lang="en-US" sz="5100" dirty="0" err="1" smtClean="0"/>
              <a:t>Koagulasi</a:t>
            </a:r>
            <a:r>
              <a:rPr lang="en-US" sz="5100" dirty="0" smtClean="0"/>
              <a:t>, </a:t>
            </a:r>
            <a:r>
              <a:rPr lang="en-US" sz="5100" dirty="0" err="1" smtClean="0"/>
              <a:t>Mikrobiologi</a:t>
            </a:r>
            <a:r>
              <a:rPr lang="en-US" sz="5100" dirty="0" smtClean="0"/>
              <a:t>, Kimia </a:t>
            </a:r>
            <a:r>
              <a:rPr lang="en-US" sz="5100" dirty="0" err="1" smtClean="0"/>
              <a:t>Kesehatan</a:t>
            </a:r>
            <a:endParaRPr lang="en-US" sz="3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b="1" i="1" dirty="0" smtClean="0"/>
              <a:t>….</a:t>
            </a:r>
            <a:r>
              <a:rPr lang="en-US" sz="2800" b="1" i="1" dirty="0" err="1" smtClean="0"/>
              <a:t>pemantapan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mutu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eksternal</a:t>
            </a:r>
            <a:endParaRPr lang="en-U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Setiap</a:t>
            </a:r>
            <a:r>
              <a:rPr lang="en-US" sz="3200" dirty="0" smtClean="0"/>
              <a:t> </a:t>
            </a:r>
            <a:r>
              <a:rPr lang="en-US" sz="3200" dirty="0" err="1" smtClean="0"/>
              <a:t>selesai</a:t>
            </a:r>
            <a:r>
              <a:rPr lang="en-US" sz="3200" dirty="0" smtClean="0"/>
              <a:t> </a:t>
            </a:r>
            <a:r>
              <a:rPr lang="en-US" sz="3200" dirty="0" err="1" smtClean="0"/>
              <a:t>siklus</a:t>
            </a:r>
            <a:r>
              <a:rPr lang="en-US" sz="3200" dirty="0" smtClean="0"/>
              <a:t> </a:t>
            </a:r>
            <a:r>
              <a:rPr lang="en-US" sz="3200" dirty="0" err="1" smtClean="0"/>
              <a:t>pemeriksaan</a:t>
            </a:r>
            <a:r>
              <a:rPr lang="en-US" sz="3200" dirty="0" smtClean="0"/>
              <a:t> serum </a:t>
            </a:r>
            <a:r>
              <a:rPr lang="en-US" sz="3200" dirty="0" err="1" smtClean="0"/>
              <a:t>kontrol</a:t>
            </a:r>
            <a:r>
              <a:rPr lang="en-US" sz="3200" dirty="0" smtClean="0"/>
              <a:t> </a:t>
            </a:r>
            <a:r>
              <a:rPr lang="en-US" sz="3200" dirty="0" err="1" smtClean="0"/>
              <a:t>ketepatan</a:t>
            </a:r>
            <a:r>
              <a:rPr lang="en-US" sz="3200" dirty="0" smtClean="0"/>
              <a:t> </a:t>
            </a:r>
            <a:r>
              <a:rPr lang="en-US" sz="3200" dirty="0" err="1" smtClean="0"/>
              <a:t>dari</a:t>
            </a:r>
            <a:r>
              <a:rPr lang="en-US" sz="3200" dirty="0" smtClean="0"/>
              <a:t> program PME, </a:t>
            </a:r>
            <a:r>
              <a:rPr lang="en-US" sz="3200" dirty="0" err="1" smtClean="0"/>
              <a:t>kemudian</a:t>
            </a:r>
            <a:r>
              <a:rPr lang="en-US" sz="3200" dirty="0" smtClean="0"/>
              <a:t> </a:t>
            </a:r>
            <a:r>
              <a:rPr lang="en-US" sz="3200" dirty="0" err="1" smtClean="0"/>
              <a:t>dilakukan</a:t>
            </a:r>
            <a:r>
              <a:rPr lang="en-US" sz="3200" dirty="0" smtClean="0"/>
              <a:t> feed back </a:t>
            </a:r>
            <a:r>
              <a:rPr lang="en-US" sz="3200" dirty="0" err="1" smtClean="0"/>
              <a:t>oleh</a:t>
            </a:r>
            <a:r>
              <a:rPr lang="en-US" sz="3200" dirty="0" smtClean="0"/>
              <a:t> </a:t>
            </a:r>
            <a:r>
              <a:rPr lang="en-US" sz="3200" dirty="0" err="1" smtClean="0"/>
              <a:t>pihak</a:t>
            </a:r>
            <a:r>
              <a:rPr lang="en-US" sz="3200" dirty="0" smtClean="0"/>
              <a:t> </a:t>
            </a:r>
            <a:r>
              <a:rPr lang="en-US" sz="3200" dirty="0" err="1" smtClean="0"/>
              <a:t>penyelenggara</a:t>
            </a:r>
            <a:r>
              <a:rPr lang="en-US" sz="3200" dirty="0" smtClean="0"/>
              <a:t> </a:t>
            </a:r>
            <a:r>
              <a:rPr lang="en-US" sz="3200" dirty="0" err="1" smtClean="0"/>
              <a:t>berupa</a:t>
            </a:r>
            <a:r>
              <a:rPr lang="en-US" sz="3200" dirty="0" smtClean="0"/>
              <a:t>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pemeriksaan</a:t>
            </a:r>
            <a:r>
              <a:rPr lang="en-US" sz="3200" dirty="0" smtClean="0"/>
              <a:t> yang </a:t>
            </a:r>
            <a:r>
              <a:rPr lang="en-US" sz="3200" dirty="0" err="1" smtClean="0"/>
              <a:t>telah</a:t>
            </a:r>
            <a:r>
              <a:rPr lang="en-US" sz="3200" dirty="0" smtClean="0"/>
              <a:t> </a:t>
            </a:r>
            <a:r>
              <a:rPr lang="en-US" sz="3200" dirty="0" err="1" smtClean="0"/>
              <a:t>dilaporkan</a:t>
            </a:r>
            <a:r>
              <a:rPr lang="en-US" sz="3200" dirty="0" smtClean="0"/>
              <a:t>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 smtClean="0"/>
              <a:t>nilai</a:t>
            </a:r>
            <a:r>
              <a:rPr lang="en-US" sz="3200" dirty="0" smtClean="0"/>
              <a:t> target </a:t>
            </a:r>
            <a:r>
              <a:rPr lang="en-US" sz="3200" dirty="0" err="1" smtClean="0"/>
              <a:t>atau</a:t>
            </a:r>
            <a:r>
              <a:rPr lang="en-US" sz="3200" dirty="0" smtClean="0"/>
              <a:t> </a:t>
            </a:r>
            <a:r>
              <a:rPr lang="en-US" sz="3200" dirty="0" err="1" smtClean="0"/>
              <a:t>nilai</a:t>
            </a:r>
            <a:r>
              <a:rPr lang="en-US" sz="3200" dirty="0" smtClean="0"/>
              <a:t> </a:t>
            </a:r>
            <a:r>
              <a:rPr lang="en-US" sz="3200" dirty="0" err="1" smtClean="0"/>
              <a:t>laboratorium</a:t>
            </a:r>
            <a:r>
              <a:rPr lang="en-US" sz="3200" dirty="0" smtClean="0"/>
              <a:t> </a:t>
            </a:r>
            <a:r>
              <a:rPr lang="en-US" sz="3200" dirty="0" err="1" smtClean="0"/>
              <a:t>rujukan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kriteria</a:t>
            </a:r>
            <a:r>
              <a:rPr lang="en-US" sz="3200" dirty="0" smtClean="0"/>
              <a:t> </a:t>
            </a:r>
            <a:r>
              <a:rPr lang="en-US" sz="3200" dirty="0" err="1" smtClean="0"/>
              <a:t>baik</a:t>
            </a:r>
            <a:r>
              <a:rPr lang="en-US" sz="3200" dirty="0" smtClean="0"/>
              <a:t>, </a:t>
            </a:r>
            <a:r>
              <a:rPr lang="en-US" sz="3200" dirty="0" err="1" smtClean="0"/>
              <a:t>sedang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buruk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disertai</a:t>
            </a:r>
            <a:r>
              <a:rPr lang="en-US" sz="3200" dirty="0" smtClean="0"/>
              <a:t> </a:t>
            </a:r>
            <a:r>
              <a:rPr lang="en-US" sz="3200" dirty="0" err="1" smtClean="0"/>
              <a:t>dengan</a:t>
            </a:r>
            <a:r>
              <a:rPr lang="en-US" sz="3200" dirty="0" smtClean="0"/>
              <a:t> </a:t>
            </a:r>
            <a:r>
              <a:rPr lang="en-US" sz="3200" dirty="0" err="1" smtClean="0"/>
              <a:t>pemberian</a:t>
            </a:r>
            <a:r>
              <a:rPr lang="en-US" sz="3200" dirty="0" smtClean="0"/>
              <a:t> </a:t>
            </a:r>
            <a:r>
              <a:rPr lang="en-US" sz="3200" dirty="0" err="1" smtClean="0"/>
              <a:t>sertifikat</a:t>
            </a:r>
            <a:r>
              <a:rPr lang="en-US" sz="3200" dirty="0" smtClean="0"/>
              <a:t> </a:t>
            </a:r>
            <a:r>
              <a:rPr lang="en-US" sz="3200" dirty="0" err="1" smtClean="0"/>
              <a:t>telah</a:t>
            </a:r>
            <a:r>
              <a:rPr lang="en-US" sz="3200" dirty="0" smtClean="0"/>
              <a:t> </a:t>
            </a:r>
            <a:r>
              <a:rPr lang="en-US" sz="3200" dirty="0" err="1" smtClean="0"/>
              <a:t>mengikuti</a:t>
            </a:r>
            <a:r>
              <a:rPr lang="en-US" sz="3200" dirty="0" smtClean="0"/>
              <a:t> PME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3000" y="2967335"/>
            <a:ext cx="7239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TERIMAKASIH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Pemantapan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yang </a:t>
            </a:r>
            <a:r>
              <a:rPr lang="en-US" dirty="0" err="1" smtClean="0"/>
              <a:t>dituangkan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prosedur</a:t>
            </a:r>
            <a:r>
              <a:rPr lang="en-US" dirty="0" smtClean="0"/>
              <a:t> yang </a:t>
            </a:r>
            <a:r>
              <a:rPr lang="en-US" dirty="0" err="1" smtClean="0"/>
              <a:t>dirancang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memantau</a:t>
            </a:r>
            <a:r>
              <a:rPr lang="en-US" dirty="0" smtClean="0"/>
              <a:t> </a:t>
            </a:r>
            <a:r>
              <a:rPr lang="en-US" dirty="0" err="1" smtClean="0"/>
              <a:t>penampilan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.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diamati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diawasi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penyimpangan</a:t>
            </a:r>
            <a:r>
              <a:rPr lang="en-US" dirty="0" smtClean="0"/>
              <a:t>, </a:t>
            </a:r>
            <a:r>
              <a:rPr lang="en-US" dirty="0" err="1" smtClean="0"/>
              <a:t>menuntut</a:t>
            </a:r>
            <a:r>
              <a:rPr lang="en-US" dirty="0" smtClean="0"/>
              <a:t> </a:t>
            </a:r>
            <a:r>
              <a:rPr lang="en-US" dirty="0" err="1" smtClean="0"/>
              <a:t>digunakannya</a:t>
            </a:r>
            <a:r>
              <a:rPr lang="en-US" dirty="0" smtClean="0"/>
              <a:t> </a:t>
            </a:r>
            <a:r>
              <a:rPr lang="en-US" dirty="0" err="1" smtClean="0"/>
              <a:t>bermacam-macam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pengontrolan</a:t>
            </a:r>
            <a:r>
              <a:rPr lang="en-US" dirty="0" smtClean="0"/>
              <a:t> </a:t>
            </a:r>
            <a:r>
              <a:rPr lang="en-US" dirty="0" err="1" smtClean="0"/>
              <a:t>supaya</a:t>
            </a:r>
            <a:r>
              <a:rPr lang="en-US" dirty="0" smtClean="0"/>
              <a:t> </a:t>
            </a:r>
            <a:r>
              <a:rPr lang="en-US" dirty="0" err="1" smtClean="0"/>
              <a:t>didapat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yang </a:t>
            </a:r>
            <a:r>
              <a:rPr lang="en-US" dirty="0" err="1" smtClean="0"/>
              <a:t>efektif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pengontrolan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sepenuhnya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/>
              <a:t>masing</a:t>
            </a:r>
            <a:r>
              <a:rPr lang="en-US" dirty="0" smtClean="0"/>
              <a:t>-</a:t>
            </a:r>
            <a:r>
              <a:rPr lang="en-US" dirty="0" err="1" smtClean="0"/>
              <a:t>masing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pengontrolan</a:t>
            </a:r>
            <a:r>
              <a:rPr lang="en-US" dirty="0" smtClean="0"/>
              <a:t> yang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masing</a:t>
            </a:r>
            <a:r>
              <a:rPr lang="en-US" dirty="0" smtClean="0"/>
              <a:t>-</a:t>
            </a:r>
            <a:r>
              <a:rPr lang="en-US" dirty="0" err="1" smtClean="0"/>
              <a:t>masing</a:t>
            </a:r>
            <a:r>
              <a:rPr lang="en-US" dirty="0" smtClean="0"/>
              <a:t> </a:t>
            </a:r>
            <a:r>
              <a:rPr lang="en-US" dirty="0" err="1" smtClean="0"/>
              <a:t>laboratoriumnya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Macam-macam</a:t>
            </a:r>
            <a:r>
              <a:rPr lang="en-US" dirty="0" smtClean="0"/>
              <a:t> </a:t>
            </a:r>
            <a:r>
              <a:rPr lang="en-US" dirty="0" err="1" smtClean="0"/>
              <a:t>Pemantapan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Pemantapan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Mutu</a:t>
            </a:r>
            <a:r>
              <a:rPr lang="en-US" dirty="0" smtClean="0">
                <a:solidFill>
                  <a:srgbClr val="FF0000"/>
                </a:solidFill>
              </a:rPr>
              <a:t> Internal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pengontrolan</a:t>
            </a:r>
            <a:r>
              <a:rPr lang="en-US" dirty="0" smtClean="0"/>
              <a:t> yang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memantau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mengendalikan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7030A0"/>
                </a:solidFill>
              </a:rPr>
              <a:t>setiap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hari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Pemantapan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Mutu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Eksternal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pengontrolan</a:t>
            </a:r>
            <a:r>
              <a:rPr lang="en-US" dirty="0" smtClean="0"/>
              <a:t> yang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lain yang </a:t>
            </a:r>
            <a:r>
              <a:rPr lang="en-US" dirty="0" err="1" smtClean="0"/>
              <a:t>umumnya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pengawas</a:t>
            </a:r>
            <a:r>
              <a:rPr lang="en-US" dirty="0" smtClean="0"/>
              <a:t> </a:t>
            </a:r>
            <a:r>
              <a:rPr lang="en-US" dirty="0" err="1" smtClean="0"/>
              <a:t>pemerintah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Pemantapan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internal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Cakupan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bertanggung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memantapkan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mencegah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mendeteksi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memperbaikinya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Pengertian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rangkaian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 yang 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persiapan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, </a:t>
            </a: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,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penampungan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, </a:t>
            </a:r>
            <a:r>
              <a:rPr lang="en-US" dirty="0" err="1" smtClean="0"/>
              <a:t>pengolahan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penyimpanan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transport </a:t>
            </a:r>
            <a:r>
              <a:rPr lang="en-US" dirty="0" err="1" smtClean="0"/>
              <a:t>spesimen</a:t>
            </a:r>
            <a:r>
              <a:rPr lang="en-US" dirty="0" smtClean="0"/>
              <a:t>,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disini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melekat</a:t>
            </a:r>
            <a:r>
              <a:rPr lang="en-US" dirty="0" smtClean="0"/>
              <a:t>,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seakan-akan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dihindarkan</a:t>
            </a:r>
            <a:r>
              <a:rPr lang="en-US" dirty="0" smtClean="0"/>
              <a:t>. Usaha </a:t>
            </a:r>
            <a:r>
              <a:rPr lang="en-US" dirty="0" err="1" smtClean="0"/>
              <a:t>perbaikan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memperkecil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menghilangkannya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2 </a:t>
            </a:r>
            <a:r>
              <a:rPr lang="en-US" dirty="0" err="1" smtClean="0"/>
              <a:t>macam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acak</a:t>
            </a:r>
            <a:r>
              <a:rPr lang="en-US" dirty="0" smtClean="0"/>
              <a:t> (Random error)</a:t>
            </a:r>
            <a:br>
              <a:rPr lang="en-US" dirty="0" smtClean="0"/>
            </a:b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ketelitian</a:t>
            </a:r>
            <a:r>
              <a:rPr lang="en-US" dirty="0" smtClean="0"/>
              <a:t> (</a:t>
            </a:r>
            <a:r>
              <a:rPr lang="en-US" dirty="0" err="1" smtClean="0"/>
              <a:t>presisi</a:t>
            </a:r>
            <a:r>
              <a:rPr lang="en-US" dirty="0" smtClean="0"/>
              <a:t>) </a:t>
            </a:r>
            <a:r>
              <a:rPr lang="en-US" dirty="0" err="1" smtClean="0"/>
              <a:t>pemeriksaan</a:t>
            </a:r>
            <a:r>
              <a:rPr lang="en-US" dirty="0" smtClean="0"/>
              <a:t>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tampak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hasilnya</a:t>
            </a:r>
            <a:r>
              <a:rPr lang="en-US" dirty="0" smtClean="0"/>
              <a:t> </a:t>
            </a:r>
            <a:r>
              <a:rPr lang="en-US" dirty="0" err="1" smtClean="0"/>
              <a:t>bervariasi</a:t>
            </a:r>
            <a:r>
              <a:rPr lang="en-US" dirty="0" smtClean="0"/>
              <a:t>, </a:t>
            </a:r>
            <a:r>
              <a:rPr lang="en-US" dirty="0" err="1" smtClean="0"/>
              <a:t>kadang-kadang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, </a:t>
            </a:r>
            <a:r>
              <a:rPr lang="en-US" dirty="0" err="1" smtClean="0"/>
              <a:t>kadang-kadang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b.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sistematik</a:t>
            </a:r>
            <a:r>
              <a:rPr lang="en-US" dirty="0" smtClean="0"/>
              <a:t> (Systematic error)</a:t>
            </a:r>
            <a:br>
              <a:rPr lang="en-US" dirty="0" smtClean="0"/>
            </a:b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ketepatan</a:t>
            </a:r>
            <a:r>
              <a:rPr lang="en-US" dirty="0" smtClean="0"/>
              <a:t> (</a:t>
            </a:r>
            <a:r>
              <a:rPr lang="en-US" dirty="0" err="1" smtClean="0"/>
              <a:t>akurasi</a:t>
            </a:r>
            <a:r>
              <a:rPr lang="en-US" dirty="0" smtClean="0"/>
              <a:t>) </a:t>
            </a:r>
            <a:r>
              <a:rPr lang="en-US" dirty="0" err="1" smtClean="0"/>
              <a:t>pemeriksaan</a:t>
            </a:r>
            <a:r>
              <a:rPr lang="en-US" dirty="0" smtClean="0"/>
              <a:t>.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menjurus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arah</a:t>
            </a:r>
            <a:r>
              <a:rPr lang="en-US" dirty="0" smtClean="0"/>
              <a:t>.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selalu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seharusnya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i="1" dirty="0" smtClean="0"/>
              <a:t>….</a:t>
            </a:r>
            <a:r>
              <a:rPr lang="en-US" sz="2400" i="1" dirty="0" err="1" smtClean="0"/>
              <a:t>kesalahan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pada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pemeriksaan</a:t>
            </a:r>
            <a:endParaRPr lang="en-US" sz="2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Kesalahan</a:t>
            </a:r>
            <a:r>
              <a:rPr lang="en-US" dirty="0" smtClean="0"/>
              <a:t> non </a:t>
            </a:r>
            <a:r>
              <a:rPr lang="en-US" dirty="0" err="1" smtClean="0"/>
              <a:t>teknik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Kesalahan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dijumpai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pasca</a:t>
            </a:r>
            <a:r>
              <a:rPr lang="en-US" dirty="0" smtClean="0"/>
              <a:t> </a:t>
            </a:r>
            <a:r>
              <a:rPr lang="en-US" dirty="0" err="1" smtClean="0"/>
              <a:t>analitik</a:t>
            </a:r>
            <a:r>
              <a:rPr lang="en-US" dirty="0" smtClean="0"/>
              <a:t>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terbagi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sampel</a:t>
            </a:r>
            <a:r>
              <a:rPr lang="en-US" dirty="0" smtClean="0"/>
              <a:t> (sampling error)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Persiapan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Pengambilan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penampungan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err="1" smtClean="0"/>
              <a:t>Pengolahan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penyimpanan</a:t>
            </a:r>
            <a:r>
              <a:rPr lang="en-US" dirty="0" smtClean="0"/>
              <a:t> </a:t>
            </a:r>
            <a:r>
              <a:rPr lang="en-US" dirty="0" err="1" smtClean="0"/>
              <a:t>spesimen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Transport </a:t>
            </a:r>
            <a:r>
              <a:rPr lang="en-US" dirty="0" err="1" smtClean="0"/>
              <a:t>spesimen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20040" lvl="1" indent="0">
              <a:buNone/>
            </a:pPr>
            <a:r>
              <a:rPr lang="en-US" dirty="0" smtClean="0"/>
              <a:t>b.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penghitungan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penulisan</a:t>
            </a:r>
            <a:r>
              <a:rPr lang="en-US" dirty="0" smtClean="0"/>
              <a:t> (Clerical error)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err="1" smtClean="0"/>
              <a:t>Pencatatan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i="1" dirty="0" smtClean="0"/>
              <a:t>….</a:t>
            </a:r>
            <a:r>
              <a:rPr lang="en-US" sz="2800" i="1" dirty="0" err="1" smtClean="0"/>
              <a:t>kesalahan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pemeriksaan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bekerja</a:t>
            </a:r>
            <a:r>
              <a:rPr lang="en-US" dirty="0" smtClean="0"/>
              <a:t> di </a:t>
            </a:r>
            <a:r>
              <a:rPr lang="en-US" dirty="0" err="1" smtClean="0"/>
              <a:t>laboratorium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diperhatikan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ketelitian</a:t>
            </a:r>
            <a:r>
              <a:rPr lang="en-US" dirty="0" smtClean="0"/>
              <a:t> (</a:t>
            </a:r>
            <a:r>
              <a:rPr lang="en-US" dirty="0" err="1" smtClean="0"/>
              <a:t>presisi</a:t>
            </a:r>
            <a:r>
              <a:rPr lang="en-US" dirty="0" smtClean="0"/>
              <a:t>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ketepatan</a:t>
            </a:r>
            <a:r>
              <a:rPr lang="en-US" dirty="0" smtClean="0"/>
              <a:t> (</a:t>
            </a:r>
            <a:r>
              <a:rPr lang="en-US" dirty="0" err="1" smtClean="0"/>
              <a:t>akurasi</a:t>
            </a:r>
            <a:r>
              <a:rPr lang="en-US" dirty="0" smtClean="0"/>
              <a:t>)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.</a:t>
            </a:r>
            <a:endParaRPr lang="id-ID" dirty="0" smtClean="0"/>
          </a:p>
          <a:p>
            <a:r>
              <a:rPr lang="en-US" dirty="0" err="1" smtClean="0"/>
              <a:t>Ketelitian</a:t>
            </a:r>
            <a:r>
              <a:rPr lang="en-US" dirty="0" smtClean="0"/>
              <a:t> </a:t>
            </a:r>
            <a:r>
              <a:rPr lang="en-US" dirty="0" err="1" smtClean="0"/>
              <a:t>diartikan</a:t>
            </a:r>
            <a:r>
              <a:rPr lang="en-US" dirty="0" smtClean="0"/>
              <a:t> </a:t>
            </a:r>
            <a:r>
              <a:rPr lang="en-US" dirty="0" err="1" smtClean="0"/>
              <a:t>kesesuaian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yang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dilakukan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berulang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endParaRPr lang="id-ID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Ketepatan</a:t>
            </a:r>
            <a:r>
              <a:rPr lang="en-US" dirty="0" smtClean="0"/>
              <a:t> </a:t>
            </a:r>
            <a:r>
              <a:rPr lang="en-US" dirty="0" err="1" smtClean="0"/>
              <a:t>diartikan</a:t>
            </a:r>
            <a:r>
              <a:rPr lang="en-US" dirty="0" smtClean="0"/>
              <a:t> </a:t>
            </a:r>
            <a:r>
              <a:rPr lang="en-US" dirty="0" err="1" smtClean="0"/>
              <a:t>kesesuaian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laboratorium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nilai</a:t>
            </a:r>
            <a:r>
              <a:rPr lang="en-US" dirty="0" smtClean="0">
                <a:solidFill>
                  <a:srgbClr val="FF0000"/>
                </a:solidFill>
              </a:rPr>
              <a:t> yang </a:t>
            </a:r>
            <a:r>
              <a:rPr lang="en-US" dirty="0" err="1" smtClean="0">
                <a:solidFill>
                  <a:srgbClr val="FF0000"/>
                </a:solidFill>
              </a:rPr>
              <a:t>seharusnya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1. </a:t>
            </a:r>
            <a:r>
              <a:rPr lang="en-US" dirty="0" err="1"/>
              <a:t>Ketelitian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mudah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ketidaktelitian</a:t>
            </a:r>
            <a:r>
              <a:rPr lang="en-US" dirty="0"/>
              <a:t> (</a:t>
            </a:r>
            <a:r>
              <a:rPr lang="en-US" dirty="0" err="1"/>
              <a:t>impresisi</a:t>
            </a:r>
            <a:r>
              <a:rPr lang="en-US" dirty="0"/>
              <a:t>) </a:t>
            </a:r>
            <a:r>
              <a:rPr lang="en-US" dirty="0" err="1"/>
              <a:t>daripada</a:t>
            </a:r>
            <a:r>
              <a:rPr lang="en-US" dirty="0"/>
              <a:t> </a:t>
            </a:r>
            <a:r>
              <a:rPr lang="en-US" dirty="0" err="1"/>
              <a:t>ketelitian</a:t>
            </a:r>
            <a:r>
              <a:rPr lang="en-US" dirty="0"/>
              <a:t> (</a:t>
            </a:r>
            <a:r>
              <a:rPr lang="en-US" dirty="0" err="1"/>
              <a:t>presisi</a:t>
            </a:r>
            <a:r>
              <a:rPr lang="en-US" dirty="0"/>
              <a:t>). </a:t>
            </a:r>
            <a:r>
              <a:rPr lang="en-US" dirty="0" err="1"/>
              <a:t>Impresisi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dinyatakan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besarnya</a:t>
            </a:r>
            <a:r>
              <a:rPr lang="en-US" dirty="0"/>
              <a:t> SD (Standard </a:t>
            </a:r>
            <a:r>
              <a:rPr lang="en-US" dirty="0" err="1"/>
              <a:t>Deviasi</a:t>
            </a:r>
            <a:r>
              <a:rPr lang="en-US" dirty="0"/>
              <a:t>) </a:t>
            </a:r>
            <a:r>
              <a:rPr lang="en-US" dirty="0" err="1"/>
              <a:t>atau</a:t>
            </a:r>
            <a:r>
              <a:rPr lang="en-US" dirty="0"/>
              <a:t> CV (</a:t>
            </a:r>
            <a:r>
              <a:rPr lang="en-US" dirty="0" err="1"/>
              <a:t>Koefisien</a:t>
            </a:r>
            <a:r>
              <a:rPr lang="en-US" dirty="0"/>
              <a:t> </a:t>
            </a:r>
            <a:r>
              <a:rPr lang="en-US" dirty="0" err="1"/>
              <a:t>variasi</a:t>
            </a:r>
            <a:r>
              <a:rPr lang="en-US" dirty="0"/>
              <a:t>). Makin </a:t>
            </a:r>
            <a:r>
              <a:rPr lang="en-US" dirty="0" err="1"/>
              <a:t>besar</a:t>
            </a:r>
            <a:r>
              <a:rPr lang="en-US" dirty="0"/>
              <a:t> SD </a:t>
            </a:r>
            <a:r>
              <a:rPr lang="en-US" dirty="0" err="1"/>
              <a:t>dan</a:t>
            </a:r>
            <a:r>
              <a:rPr lang="en-US" dirty="0"/>
              <a:t> CV </a:t>
            </a:r>
            <a:r>
              <a:rPr lang="en-US" dirty="0" err="1"/>
              <a:t>makin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teliti</a:t>
            </a:r>
            <a:r>
              <a:rPr lang="en-US" dirty="0"/>
              <a:t>. </a:t>
            </a:r>
            <a:r>
              <a:rPr lang="en-US" dirty="0" err="1"/>
              <a:t>Faktor-faktor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mempengaruhi</a:t>
            </a:r>
            <a:r>
              <a:rPr lang="en-US" dirty="0"/>
              <a:t> </a:t>
            </a:r>
            <a:r>
              <a:rPr lang="en-US" dirty="0" err="1"/>
              <a:t>ketelitian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 : </a:t>
            </a:r>
            <a:r>
              <a:rPr lang="en-US" dirty="0" err="1"/>
              <a:t>alat</a:t>
            </a:r>
            <a:r>
              <a:rPr lang="en-US" dirty="0"/>
              <a:t>,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, volume/</a:t>
            </a:r>
            <a:r>
              <a:rPr lang="en-US" dirty="0" err="1"/>
              <a:t>kadar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yang </a:t>
            </a:r>
            <a:r>
              <a:rPr lang="en-US" dirty="0" err="1"/>
              <a:t>diperiksa</a:t>
            </a:r>
            <a:r>
              <a:rPr lang="en-US" dirty="0"/>
              <a:t>,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pengulangan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tenaga</a:t>
            </a:r>
            <a:r>
              <a:rPr lang="en-US" dirty="0"/>
              <a:t> </a:t>
            </a:r>
            <a:r>
              <a:rPr lang="en-US" dirty="0" err="1" smtClean="0"/>
              <a:t>pemeriksa</a:t>
            </a:r>
            <a:r>
              <a:rPr lang="en-US" dirty="0" smtClean="0"/>
              <a:t>.</a:t>
            </a:r>
            <a:endParaRPr lang="id-ID" dirty="0" smtClean="0"/>
          </a:p>
          <a:p>
            <a:pPr marL="0" indent="0">
              <a:buNone/>
            </a:pPr>
            <a:endParaRPr lang="id-ID" dirty="0" smtClean="0"/>
          </a:p>
          <a:p>
            <a:r>
              <a:rPr lang="en-US" dirty="0" smtClean="0"/>
              <a:t>2</a:t>
            </a:r>
            <a:r>
              <a:rPr lang="en-US" dirty="0"/>
              <a:t>. </a:t>
            </a:r>
            <a:r>
              <a:rPr lang="en-US" dirty="0" err="1"/>
              <a:t>Ketepatan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umumnya</a:t>
            </a:r>
            <a:r>
              <a:rPr lang="en-US" dirty="0"/>
              <a:t> </a:t>
            </a:r>
            <a:r>
              <a:rPr lang="en-US" dirty="0" err="1"/>
              <a:t>dinyatakan</a:t>
            </a:r>
            <a:r>
              <a:rPr lang="en-US" dirty="0"/>
              <a:t> </a:t>
            </a:r>
            <a:r>
              <a:rPr lang="en-US" dirty="0" err="1"/>
              <a:t>ketidaktepatan</a:t>
            </a:r>
            <a:r>
              <a:rPr lang="en-US" dirty="0"/>
              <a:t> (</a:t>
            </a:r>
            <a:r>
              <a:rPr lang="en-US" dirty="0" err="1"/>
              <a:t>inakurasi</a:t>
            </a:r>
            <a:r>
              <a:rPr lang="en-US" dirty="0"/>
              <a:t>) </a:t>
            </a:r>
            <a:r>
              <a:rPr lang="en-US" dirty="0" err="1"/>
              <a:t>daripada</a:t>
            </a:r>
            <a:r>
              <a:rPr lang="en-US" dirty="0"/>
              <a:t> </a:t>
            </a:r>
            <a:r>
              <a:rPr lang="en-US" dirty="0" err="1"/>
              <a:t>ketepatan</a:t>
            </a:r>
            <a:r>
              <a:rPr lang="en-US" dirty="0"/>
              <a:t> (</a:t>
            </a:r>
            <a:r>
              <a:rPr lang="en-US" dirty="0" err="1"/>
              <a:t>akurasi</a:t>
            </a:r>
            <a:r>
              <a:rPr lang="en-US" dirty="0"/>
              <a:t>). </a:t>
            </a:r>
            <a:r>
              <a:rPr lang="en-US" dirty="0" err="1"/>
              <a:t>Inakurasi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perbedaan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yang </a:t>
            </a:r>
            <a:r>
              <a:rPr lang="en-US" dirty="0" err="1"/>
              <a:t>diperoleh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sebenarnya</a:t>
            </a:r>
            <a:r>
              <a:rPr lang="en-US" dirty="0"/>
              <a:t> (true value). </a:t>
            </a:r>
            <a:r>
              <a:rPr lang="en-US" dirty="0" err="1"/>
              <a:t>Ketepatan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terutama</a:t>
            </a:r>
            <a:r>
              <a:rPr lang="en-US" dirty="0"/>
              <a:t> </a:t>
            </a:r>
            <a:r>
              <a:rPr lang="en-US" dirty="0" err="1"/>
              <a:t>dipengaruhi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spesifisitas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larutan</a:t>
            </a:r>
            <a:r>
              <a:rPr lang="en-US" dirty="0"/>
              <a:t> </a:t>
            </a:r>
            <a:r>
              <a:rPr lang="en-US" dirty="0" err="1"/>
              <a:t>standar</a:t>
            </a:r>
            <a:r>
              <a:rPr lang="en-US" dirty="0"/>
              <a:t>. Agar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hasilnya</a:t>
            </a:r>
            <a:r>
              <a:rPr lang="en-US" dirty="0"/>
              <a:t> </a:t>
            </a:r>
            <a:r>
              <a:rPr lang="en-US" dirty="0" err="1"/>
              <a:t>tepat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dipilih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spesifisitas</a:t>
            </a:r>
            <a:r>
              <a:rPr lang="en-US" dirty="0"/>
              <a:t> </a:t>
            </a:r>
            <a:r>
              <a:rPr lang="en-US" dirty="0" err="1"/>
              <a:t>analitis</a:t>
            </a:r>
            <a:r>
              <a:rPr lang="en-US" dirty="0"/>
              <a:t> yang </a:t>
            </a:r>
            <a:r>
              <a:rPr lang="en-US" dirty="0" err="1"/>
              <a:t>tinggi</a:t>
            </a:r>
            <a:r>
              <a:rPr lang="en-US" dirty="0"/>
              <a:t>.</a:t>
            </a:r>
            <a:br>
              <a:rPr lang="en-US" dirty="0"/>
            </a:br>
            <a:endParaRPr lang="id-ID" dirty="0"/>
          </a:p>
          <a:p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Ketelitian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diagnosis, </a:t>
            </a:r>
            <a:r>
              <a:rPr lang="en-US" dirty="0" err="1"/>
              <a:t>pemantauan</a:t>
            </a:r>
            <a:r>
              <a:rPr lang="en-US" dirty="0"/>
              <a:t> </a:t>
            </a:r>
            <a:r>
              <a:rPr lang="en-US" dirty="0" err="1"/>
              <a:t>pengobatan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meramalkan</a:t>
            </a:r>
            <a:r>
              <a:rPr lang="en-US" dirty="0"/>
              <a:t> prognosis,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amatlah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menjaga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,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arti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akurasi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presisi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dipertanggungjawabkan</a:t>
            </a:r>
            <a:endParaRPr lang="en-US" dirty="0"/>
          </a:p>
          <a:p>
            <a:endParaRPr lang="id-ID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pPr algn="r"/>
            <a:r>
              <a:rPr lang="en-US" sz="2800" i="1" dirty="0" smtClean="0"/>
              <a:t>….</a:t>
            </a:r>
            <a:r>
              <a:rPr lang="en-US" sz="2800" i="1" dirty="0" err="1" smtClean="0"/>
              <a:t>kesalahan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pada</a:t>
            </a:r>
            <a:r>
              <a:rPr lang="en-US" sz="2800" i="1" dirty="0" smtClean="0"/>
              <a:t> </a:t>
            </a:r>
            <a:r>
              <a:rPr lang="en-US" sz="2800" i="1" dirty="0" err="1" smtClean="0"/>
              <a:t>pemeriksaan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5943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476</TotalTime>
  <Words>1223</Words>
  <Application>Microsoft Office PowerPoint</Application>
  <PresentationFormat>On-screen Show (4:3)</PresentationFormat>
  <Paragraphs>157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 Black</vt:lpstr>
      <vt:lpstr>Calibri</vt:lpstr>
      <vt:lpstr>Candara</vt:lpstr>
      <vt:lpstr>Symbol</vt:lpstr>
      <vt:lpstr>Times New Roman</vt:lpstr>
      <vt:lpstr>Tw Cen MT</vt:lpstr>
      <vt:lpstr>Wingdings</vt:lpstr>
      <vt:lpstr>Wingdings 2</vt:lpstr>
      <vt:lpstr>Median</vt:lpstr>
      <vt:lpstr>Pemantapan mutu  laboratorium</vt:lpstr>
      <vt:lpstr>Laboratorium Kesehatan (Labkes)</vt:lpstr>
      <vt:lpstr>Pemantapan mutu laboratorium</vt:lpstr>
      <vt:lpstr>Macam-macam Pemantapan Mutu</vt:lpstr>
      <vt:lpstr>Pemantapan mutu internal</vt:lpstr>
      <vt:lpstr>Kesalahan pada pemeriksaan</vt:lpstr>
      <vt:lpstr>….kesalahan pada pemeriksaan</vt:lpstr>
      <vt:lpstr>….kesalahan pada pemeriksaan</vt:lpstr>
      <vt:lpstr>….kesalahan pada pemeriksaan</vt:lpstr>
      <vt:lpstr>….kesalahan pada pemeriksaan</vt:lpstr>
      <vt:lpstr>….kesalahan pada pemeriksaan</vt:lpstr>
      <vt:lpstr>….kesalahan pada pemeriksaan</vt:lpstr>
      <vt:lpstr>Wesgard Rule Systems</vt:lpstr>
      <vt:lpstr>PowerPoint Presentation</vt:lpstr>
      <vt:lpstr>Cara kerja sistem Westgard</vt:lpstr>
      <vt:lpstr>PowerPoint Presentation</vt:lpstr>
      <vt:lpstr>Petunjuk umum mengenai tindakan-tindakan yang diambil apabila grafik pemantapan mutu tidak terkontrol.  </vt:lpstr>
      <vt:lpstr>Contoh: hasil pemeriksaan 20 serum kontrol  untuk kolesterol</vt:lpstr>
      <vt:lpstr>Contoh kartu kontrol</vt:lpstr>
      <vt:lpstr>….. Melacak penyimpangan </vt:lpstr>
      <vt:lpstr> </vt:lpstr>
      <vt:lpstr>CARA MENGATASI PENYIMPANGAN</vt:lpstr>
      <vt:lpstr>CARA MENGATASI PENYIMPANGAN</vt:lpstr>
      <vt:lpstr>Pemantapan Mutu Eksternal</vt:lpstr>
      <vt:lpstr>….pemantapan mutu eksternal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Pemantapan mutu internal laboratorium</dc:title>
  <dc:creator/>
  <cp:lastModifiedBy>Private</cp:lastModifiedBy>
  <cp:revision>26</cp:revision>
  <dcterms:created xsi:type="dcterms:W3CDTF">2006-08-16T00:00:00Z</dcterms:created>
  <dcterms:modified xsi:type="dcterms:W3CDTF">2019-03-27T20:00:09Z</dcterms:modified>
</cp:coreProperties>
</file>