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2"/>
  </p:notesMasterIdLst>
  <p:sldIdLst>
    <p:sldId id="258" r:id="rId3"/>
    <p:sldId id="301" r:id="rId4"/>
    <p:sldId id="306" r:id="rId5"/>
    <p:sldId id="307" r:id="rId6"/>
    <p:sldId id="319" r:id="rId7"/>
    <p:sldId id="308" r:id="rId8"/>
    <p:sldId id="324" r:id="rId9"/>
    <p:sldId id="323" r:id="rId10"/>
    <p:sldId id="31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4F932C-9880-4432-A254-02980C83C56F}" type="doc">
      <dgm:prSet loTypeId="urn:microsoft.com/office/officeart/2005/8/layout/list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id-ID"/>
        </a:p>
      </dgm:t>
    </dgm:pt>
    <dgm:pt modelId="{6BA289C8-6719-4F2F-9BBC-7E02FB6C9A54}">
      <dgm:prSet phldrT="[Text]" custT="1"/>
      <dgm:spPr/>
      <dgm:t>
        <a:bodyPr/>
        <a:lstStyle/>
        <a:p>
          <a:r>
            <a:rPr lang="id-ID" sz="2000" b="1" dirty="0" smtClean="0">
              <a:solidFill>
                <a:schemeClr val="bg1"/>
              </a:solidFill>
              <a:latin typeface="Cambria" pitchFamily="18" charset="0"/>
            </a:rPr>
            <a:t>BBLK Surabaya</a:t>
          </a:r>
        </a:p>
        <a:p>
          <a:r>
            <a:rPr lang="id-ID" sz="2000" dirty="0" smtClean="0">
              <a:solidFill>
                <a:schemeClr val="bg1"/>
              </a:solidFill>
              <a:latin typeface="Cambria" pitchFamily="18" charset="0"/>
            </a:rPr>
            <a:t>Laboratorium Rujukan Nasional untuk Pemeriksaan Biakan dan Uji Kepekaan </a:t>
          </a:r>
          <a:r>
            <a:rPr lang="id-ID" sz="2000" i="1" dirty="0" smtClean="0">
              <a:solidFill>
                <a:schemeClr val="bg1"/>
              </a:solidFill>
              <a:latin typeface="Cambria" pitchFamily="18" charset="0"/>
            </a:rPr>
            <a:t>M. tuberculosis</a:t>
          </a:r>
          <a:r>
            <a:rPr lang="id-ID" sz="2000" dirty="0" smtClean="0">
              <a:solidFill>
                <a:schemeClr val="bg1"/>
              </a:solidFill>
              <a:latin typeface="Cambria" pitchFamily="18" charset="0"/>
            </a:rPr>
            <a:t> fenotipik</a:t>
          </a:r>
          <a:endParaRPr lang="id-ID" sz="2000" dirty="0">
            <a:solidFill>
              <a:schemeClr val="bg1"/>
            </a:solidFill>
            <a:latin typeface="Cambria" pitchFamily="18" charset="0"/>
          </a:endParaRPr>
        </a:p>
      </dgm:t>
    </dgm:pt>
    <dgm:pt modelId="{41BA03E5-E29D-4682-B6EC-6A009F8F07F3}" type="parTrans" cxnId="{D24D0946-A044-41DF-B4BC-1CBF034E22A2}">
      <dgm:prSet/>
      <dgm:spPr/>
      <dgm:t>
        <a:bodyPr/>
        <a:lstStyle/>
        <a:p>
          <a:endParaRPr lang="id-ID" sz="2000">
            <a:solidFill>
              <a:srgbClr val="002060"/>
            </a:solidFill>
          </a:endParaRPr>
        </a:p>
      </dgm:t>
    </dgm:pt>
    <dgm:pt modelId="{EA951AC2-ABD9-44A8-9A6B-B5230E960449}" type="sibTrans" cxnId="{D24D0946-A044-41DF-B4BC-1CBF034E22A2}">
      <dgm:prSet/>
      <dgm:spPr/>
      <dgm:t>
        <a:bodyPr/>
        <a:lstStyle/>
        <a:p>
          <a:endParaRPr lang="id-ID" sz="2000">
            <a:solidFill>
              <a:srgbClr val="002060"/>
            </a:solidFill>
          </a:endParaRPr>
        </a:p>
      </dgm:t>
    </dgm:pt>
    <dgm:pt modelId="{A2E97438-561C-45F5-B694-836BEF784F4D}">
      <dgm:prSet phldrT="[Text]" custT="1"/>
      <dgm:spPr/>
      <dgm:t>
        <a:bodyPr/>
        <a:lstStyle/>
        <a:p>
          <a:r>
            <a:rPr lang="id-ID" sz="2000" b="1" dirty="0" smtClean="0">
              <a:solidFill>
                <a:schemeClr val="bg1"/>
              </a:solidFill>
              <a:latin typeface="Cambria" pitchFamily="18" charset="0"/>
            </a:rPr>
            <a:t>BLK Provinsi Jawa Barat</a:t>
          </a:r>
        </a:p>
        <a:p>
          <a:r>
            <a:rPr lang="id-ID" sz="2000" dirty="0" smtClean="0">
              <a:solidFill>
                <a:schemeClr val="bg1"/>
              </a:solidFill>
              <a:latin typeface="Cambria" pitchFamily="18" charset="0"/>
            </a:rPr>
            <a:t>Laboratorium Rujukan Nasional untuk Pemeriksaan Mikroskopis </a:t>
          </a:r>
          <a:r>
            <a:rPr lang="id-ID" sz="2000" i="1" dirty="0" smtClean="0">
              <a:solidFill>
                <a:schemeClr val="bg1"/>
              </a:solidFill>
              <a:latin typeface="Cambria" pitchFamily="18" charset="0"/>
            </a:rPr>
            <a:t>M. tuberculosis</a:t>
          </a:r>
          <a:endParaRPr lang="id-ID" sz="2000" dirty="0">
            <a:solidFill>
              <a:schemeClr val="bg1"/>
            </a:solidFill>
            <a:latin typeface="Cambria" pitchFamily="18" charset="0"/>
          </a:endParaRPr>
        </a:p>
      </dgm:t>
    </dgm:pt>
    <dgm:pt modelId="{C9C79BF7-2B3C-43ED-BEE8-633C69F00A48}" type="parTrans" cxnId="{A77104D5-6EAE-4752-AFE4-47FE4FDB5FA1}">
      <dgm:prSet/>
      <dgm:spPr/>
      <dgm:t>
        <a:bodyPr/>
        <a:lstStyle/>
        <a:p>
          <a:endParaRPr lang="id-ID" sz="2000">
            <a:solidFill>
              <a:srgbClr val="002060"/>
            </a:solidFill>
          </a:endParaRPr>
        </a:p>
      </dgm:t>
    </dgm:pt>
    <dgm:pt modelId="{850C1C8D-1D4F-4EF2-A52D-972F5DBA64B6}" type="sibTrans" cxnId="{A77104D5-6EAE-4752-AFE4-47FE4FDB5FA1}">
      <dgm:prSet/>
      <dgm:spPr/>
      <dgm:t>
        <a:bodyPr/>
        <a:lstStyle/>
        <a:p>
          <a:endParaRPr lang="id-ID" sz="2000">
            <a:solidFill>
              <a:srgbClr val="002060"/>
            </a:solidFill>
          </a:endParaRPr>
        </a:p>
      </dgm:t>
    </dgm:pt>
    <dgm:pt modelId="{EA51A2CB-E695-4A2A-85BF-8A5C21300C94}">
      <dgm:prSet phldrT="[Text]" custT="1"/>
      <dgm:spPr>
        <a:solidFill>
          <a:srgbClr val="FFFF00"/>
        </a:solidFill>
      </dgm:spPr>
      <dgm:t>
        <a:bodyPr/>
        <a:lstStyle/>
        <a:p>
          <a:r>
            <a:rPr lang="id-ID" sz="2000" b="1" dirty="0" smtClean="0">
              <a:solidFill>
                <a:schemeClr val="bg1"/>
              </a:solidFill>
              <a:latin typeface="Cambria" pitchFamily="18" charset="0"/>
            </a:rPr>
            <a:t>Departemen Mikrobiologi FK UI</a:t>
          </a:r>
        </a:p>
        <a:p>
          <a:r>
            <a:rPr lang="id-ID" sz="2000" dirty="0" smtClean="0">
              <a:solidFill>
                <a:schemeClr val="bg1"/>
              </a:solidFill>
              <a:latin typeface="Cambria" pitchFamily="18" charset="0"/>
            </a:rPr>
            <a:t>Laboratorium Rujukan Nasional untuk Penelitian Operasional </a:t>
          </a:r>
          <a:r>
            <a:rPr lang="id-ID" sz="2000" i="1" dirty="0" smtClean="0">
              <a:solidFill>
                <a:schemeClr val="bg1"/>
              </a:solidFill>
              <a:latin typeface="Cambria" pitchFamily="18" charset="0"/>
            </a:rPr>
            <a:t>M. tuberculosis, </a:t>
          </a:r>
          <a:r>
            <a:rPr lang="id-ID" sz="2000" dirty="0" smtClean="0">
              <a:solidFill>
                <a:schemeClr val="bg1"/>
              </a:solidFill>
              <a:latin typeface="Cambria" pitchFamily="18" charset="0"/>
            </a:rPr>
            <a:t>Pemeriksaan Molekuler, Serologi, dan MOTT</a:t>
          </a:r>
          <a:endParaRPr lang="id-ID" sz="2000" dirty="0">
            <a:solidFill>
              <a:schemeClr val="bg1"/>
            </a:solidFill>
            <a:latin typeface="Cambria" pitchFamily="18" charset="0"/>
          </a:endParaRPr>
        </a:p>
      </dgm:t>
    </dgm:pt>
    <dgm:pt modelId="{9A15BA9D-29C0-4007-BD56-96F6E6AB662C}" type="parTrans" cxnId="{ED33C7E0-3387-4362-8B64-3EEBAB90E303}">
      <dgm:prSet/>
      <dgm:spPr/>
      <dgm:t>
        <a:bodyPr/>
        <a:lstStyle/>
        <a:p>
          <a:endParaRPr lang="id-ID" sz="2000">
            <a:solidFill>
              <a:srgbClr val="002060"/>
            </a:solidFill>
          </a:endParaRPr>
        </a:p>
      </dgm:t>
    </dgm:pt>
    <dgm:pt modelId="{6CE8E7C3-77A4-4F6A-8849-B519D8E9C9D7}" type="sibTrans" cxnId="{ED33C7E0-3387-4362-8B64-3EEBAB90E303}">
      <dgm:prSet/>
      <dgm:spPr/>
      <dgm:t>
        <a:bodyPr/>
        <a:lstStyle/>
        <a:p>
          <a:endParaRPr lang="id-ID" sz="2000">
            <a:solidFill>
              <a:srgbClr val="002060"/>
            </a:solidFill>
          </a:endParaRPr>
        </a:p>
      </dgm:t>
    </dgm:pt>
    <dgm:pt modelId="{F88DCC44-53B8-49F7-811B-C0D5A4162044}" type="pres">
      <dgm:prSet presAssocID="{594F932C-9880-4432-A254-02980C83C56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23776F60-6188-4E19-A874-ACD3AEE60772}" type="pres">
      <dgm:prSet presAssocID="{6BA289C8-6719-4F2F-9BBC-7E02FB6C9A54}" presName="parentLin" presStyleCnt="0"/>
      <dgm:spPr/>
      <dgm:t>
        <a:bodyPr/>
        <a:lstStyle/>
        <a:p>
          <a:endParaRPr lang="en-US"/>
        </a:p>
      </dgm:t>
    </dgm:pt>
    <dgm:pt modelId="{AD104434-BD77-4ED2-9395-F4CCF1CD6639}" type="pres">
      <dgm:prSet presAssocID="{6BA289C8-6719-4F2F-9BBC-7E02FB6C9A54}" presName="parentLeftMargin" presStyleLbl="node1" presStyleIdx="0" presStyleCnt="3"/>
      <dgm:spPr/>
      <dgm:t>
        <a:bodyPr/>
        <a:lstStyle/>
        <a:p>
          <a:endParaRPr lang="id-ID"/>
        </a:p>
      </dgm:t>
    </dgm:pt>
    <dgm:pt modelId="{6B0482EE-5E69-42E3-8A71-D5957E43DD96}" type="pres">
      <dgm:prSet presAssocID="{6BA289C8-6719-4F2F-9BBC-7E02FB6C9A54}" presName="parentText" presStyleLbl="node1" presStyleIdx="0" presStyleCnt="3" custScaleX="142857" custScaleY="146184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DD63CB0-0CFC-4677-AB27-16495B9FBD7B}" type="pres">
      <dgm:prSet presAssocID="{6BA289C8-6719-4F2F-9BBC-7E02FB6C9A54}" presName="negativeSpace" presStyleCnt="0"/>
      <dgm:spPr/>
      <dgm:t>
        <a:bodyPr/>
        <a:lstStyle/>
        <a:p>
          <a:endParaRPr lang="en-US"/>
        </a:p>
      </dgm:t>
    </dgm:pt>
    <dgm:pt modelId="{1250C737-BC42-429A-B7D2-3E6E0AAEA26D}" type="pres">
      <dgm:prSet presAssocID="{6BA289C8-6719-4F2F-9BBC-7E02FB6C9A54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818D55-0D86-40D1-911C-C73A7873785C}" type="pres">
      <dgm:prSet presAssocID="{EA951AC2-ABD9-44A8-9A6B-B5230E960449}" presName="spaceBetweenRectangles" presStyleCnt="0"/>
      <dgm:spPr/>
      <dgm:t>
        <a:bodyPr/>
        <a:lstStyle/>
        <a:p>
          <a:endParaRPr lang="en-US"/>
        </a:p>
      </dgm:t>
    </dgm:pt>
    <dgm:pt modelId="{3B194113-0E9D-447B-B699-781C2661B169}" type="pres">
      <dgm:prSet presAssocID="{A2E97438-561C-45F5-B694-836BEF784F4D}" presName="parentLin" presStyleCnt="0"/>
      <dgm:spPr/>
      <dgm:t>
        <a:bodyPr/>
        <a:lstStyle/>
        <a:p>
          <a:endParaRPr lang="en-US"/>
        </a:p>
      </dgm:t>
    </dgm:pt>
    <dgm:pt modelId="{58A0410A-B361-4AD0-99EB-60887CE650EC}" type="pres">
      <dgm:prSet presAssocID="{A2E97438-561C-45F5-B694-836BEF784F4D}" presName="parentLeftMargin" presStyleLbl="node1" presStyleIdx="0" presStyleCnt="3"/>
      <dgm:spPr/>
      <dgm:t>
        <a:bodyPr/>
        <a:lstStyle/>
        <a:p>
          <a:endParaRPr lang="id-ID"/>
        </a:p>
      </dgm:t>
    </dgm:pt>
    <dgm:pt modelId="{C94960BD-8B69-4902-A697-30829806A91C}" type="pres">
      <dgm:prSet presAssocID="{A2E97438-561C-45F5-B694-836BEF784F4D}" presName="parentText" presStyleLbl="node1" presStyleIdx="1" presStyleCnt="3" custScaleX="142857" custScaleY="145031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E848E7AF-6E93-4375-BD7F-FD2B77D28FF0}" type="pres">
      <dgm:prSet presAssocID="{A2E97438-561C-45F5-B694-836BEF784F4D}" presName="negativeSpace" presStyleCnt="0"/>
      <dgm:spPr/>
      <dgm:t>
        <a:bodyPr/>
        <a:lstStyle/>
        <a:p>
          <a:endParaRPr lang="en-US"/>
        </a:p>
      </dgm:t>
    </dgm:pt>
    <dgm:pt modelId="{BEE23C3F-11D7-4A9C-85C6-64612AFABE8C}" type="pres">
      <dgm:prSet presAssocID="{A2E97438-561C-45F5-B694-836BEF784F4D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8BFEC5-C4E8-4BD6-82BB-73207AAA1603}" type="pres">
      <dgm:prSet presAssocID="{850C1C8D-1D4F-4EF2-A52D-972F5DBA64B6}" presName="spaceBetweenRectangles" presStyleCnt="0"/>
      <dgm:spPr/>
      <dgm:t>
        <a:bodyPr/>
        <a:lstStyle/>
        <a:p>
          <a:endParaRPr lang="en-US"/>
        </a:p>
      </dgm:t>
    </dgm:pt>
    <dgm:pt modelId="{4F163D75-1158-4F38-B770-C3C5E090596D}" type="pres">
      <dgm:prSet presAssocID="{EA51A2CB-E695-4A2A-85BF-8A5C21300C94}" presName="parentLin" presStyleCnt="0"/>
      <dgm:spPr/>
      <dgm:t>
        <a:bodyPr/>
        <a:lstStyle/>
        <a:p>
          <a:endParaRPr lang="en-US"/>
        </a:p>
      </dgm:t>
    </dgm:pt>
    <dgm:pt modelId="{C089043F-0521-4840-B568-B48DDBB5BA0F}" type="pres">
      <dgm:prSet presAssocID="{EA51A2CB-E695-4A2A-85BF-8A5C21300C94}" presName="parentLeftMargin" presStyleLbl="node1" presStyleIdx="1" presStyleCnt="3"/>
      <dgm:spPr/>
      <dgm:t>
        <a:bodyPr/>
        <a:lstStyle/>
        <a:p>
          <a:endParaRPr lang="id-ID"/>
        </a:p>
      </dgm:t>
    </dgm:pt>
    <dgm:pt modelId="{CFAE5B9A-9612-4B18-A8E4-293C5B673990}" type="pres">
      <dgm:prSet presAssocID="{EA51A2CB-E695-4A2A-85BF-8A5C21300C94}" presName="parentText" presStyleLbl="node1" presStyleIdx="2" presStyleCnt="3" custScaleX="142857" custScaleY="153964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05A9975-3CF1-4620-B5FB-63DBADC5D029}" type="pres">
      <dgm:prSet presAssocID="{EA51A2CB-E695-4A2A-85BF-8A5C21300C94}" presName="negativeSpace" presStyleCnt="0"/>
      <dgm:spPr/>
      <dgm:t>
        <a:bodyPr/>
        <a:lstStyle/>
        <a:p>
          <a:endParaRPr lang="en-US"/>
        </a:p>
      </dgm:t>
    </dgm:pt>
    <dgm:pt modelId="{3E8AD6DC-8ABF-44B3-A286-2E2156FDD82F}" type="pres">
      <dgm:prSet presAssocID="{EA51A2CB-E695-4A2A-85BF-8A5C21300C94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956D2E-51C0-48FE-A74B-69FD6CDA9655}" type="presOf" srcId="{6BA289C8-6719-4F2F-9BBC-7E02FB6C9A54}" destId="{6B0482EE-5E69-42E3-8A71-D5957E43DD96}" srcOrd="1" destOrd="0" presId="urn:microsoft.com/office/officeart/2005/8/layout/list1"/>
    <dgm:cxn modelId="{A77104D5-6EAE-4752-AFE4-47FE4FDB5FA1}" srcId="{594F932C-9880-4432-A254-02980C83C56F}" destId="{A2E97438-561C-45F5-B694-836BEF784F4D}" srcOrd="1" destOrd="0" parTransId="{C9C79BF7-2B3C-43ED-BEE8-633C69F00A48}" sibTransId="{850C1C8D-1D4F-4EF2-A52D-972F5DBA64B6}"/>
    <dgm:cxn modelId="{8CA0153A-BA84-4DB2-924F-FC3F3FC6562C}" type="presOf" srcId="{A2E97438-561C-45F5-B694-836BEF784F4D}" destId="{58A0410A-B361-4AD0-99EB-60887CE650EC}" srcOrd="0" destOrd="0" presId="urn:microsoft.com/office/officeart/2005/8/layout/list1"/>
    <dgm:cxn modelId="{20FA6DF5-596C-4306-9650-8D40A90619D3}" type="presOf" srcId="{EA51A2CB-E695-4A2A-85BF-8A5C21300C94}" destId="{CFAE5B9A-9612-4B18-A8E4-293C5B673990}" srcOrd="1" destOrd="0" presId="urn:microsoft.com/office/officeart/2005/8/layout/list1"/>
    <dgm:cxn modelId="{4F0C3959-4227-44AD-9311-C9132FF0EE95}" type="presOf" srcId="{594F932C-9880-4432-A254-02980C83C56F}" destId="{F88DCC44-53B8-49F7-811B-C0D5A4162044}" srcOrd="0" destOrd="0" presId="urn:microsoft.com/office/officeart/2005/8/layout/list1"/>
    <dgm:cxn modelId="{51A2B9BB-9EB7-4596-9DBB-3FC7FBED9C9D}" type="presOf" srcId="{EA51A2CB-E695-4A2A-85BF-8A5C21300C94}" destId="{C089043F-0521-4840-B568-B48DDBB5BA0F}" srcOrd="0" destOrd="0" presId="urn:microsoft.com/office/officeart/2005/8/layout/list1"/>
    <dgm:cxn modelId="{67A7D0EF-D10B-4E54-A35A-D42A240E11FF}" type="presOf" srcId="{A2E97438-561C-45F5-B694-836BEF784F4D}" destId="{C94960BD-8B69-4902-A697-30829806A91C}" srcOrd="1" destOrd="0" presId="urn:microsoft.com/office/officeart/2005/8/layout/list1"/>
    <dgm:cxn modelId="{BC5595AA-91EC-47EE-80D7-1295F2F3D34B}" type="presOf" srcId="{6BA289C8-6719-4F2F-9BBC-7E02FB6C9A54}" destId="{AD104434-BD77-4ED2-9395-F4CCF1CD6639}" srcOrd="0" destOrd="0" presId="urn:microsoft.com/office/officeart/2005/8/layout/list1"/>
    <dgm:cxn modelId="{D24D0946-A044-41DF-B4BC-1CBF034E22A2}" srcId="{594F932C-9880-4432-A254-02980C83C56F}" destId="{6BA289C8-6719-4F2F-9BBC-7E02FB6C9A54}" srcOrd="0" destOrd="0" parTransId="{41BA03E5-E29D-4682-B6EC-6A009F8F07F3}" sibTransId="{EA951AC2-ABD9-44A8-9A6B-B5230E960449}"/>
    <dgm:cxn modelId="{ED33C7E0-3387-4362-8B64-3EEBAB90E303}" srcId="{594F932C-9880-4432-A254-02980C83C56F}" destId="{EA51A2CB-E695-4A2A-85BF-8A5C21300C94}" srcOrd="2" destOrd="0" parTransId="{9A15BA9D-29C0-4007-BD56-96F6E6AB662C}" sibTransId="{6CE8E7C3-77A4-4F6A-8849-B519D8E9C9D7}"/>
    <dgm:cxn modelId="{E322F2FF-5034-4291-ABB7-0C3B8C5197A5}" type="presParOf" srcId="{F88DCC44-53B8-49F7-811B-C0D5A4162044}" destId="{23776F60-6188-4E19-A874-ACD3AEE60772}" srcOrd="0" destOrd="0" presId="urn:microsoft.com/office/officeart/2005/8/layout/list1"/>
    <dgm:cxn modelId="{1C18E3EF-6791-41F9-8BCC-4B7E69110BCE}" type="presParOf" srcId="{23776F60-6188-4E19-A874-ACD3AEE60772}" destId="{AD104434-BD77-4ED2-9395-F4CCF1CD6639}" srcOrd="0" destOrd="0" presId="urn:microsoft.com/office/officeart/2005/8/layout/list1"/>
    <dgm:cxn modelId="{1C640097-59A3-4432-8431-F3C069E1F1E6}" type="presParOf" srcId="{23776F60-6188-4E19-A874-ACD3AEE60772}" destId="{6B0482EE-5E69-42E3-8A71-D5957E43DD96}" srcOrd="1" destOrd="0" presId="urn:microsoft.com/office/officeart/2005/8/layout/list1"/>
    <dgm:cxn modelId="{AD151CDB-DE3B-45B7-95D6-CD5BF89BC6F4}" type="presParOf" srcId="{F88DCC44-53B8-49F7-811B-C0D5A4162044}" destId="{3DD63CB0-0CFC-4677-AB27-16495B9FBD7B}" srcOrd="1" destOrd="0" presId="urn:microsoft.com/office/officeart/2005/8/layout/list1"/>
    <dgm:cxn modelId="{2E0E057E-66C6-41AE-8ADA-46D6879A5FC9}" type="presParOf" srcId="{F88DCC44-53B8-49F7-811B-C0D5A4162044}" destId="{1250C737-BC42-429A-B7D2-3E6E0AAEA26D}" srcOrd="2" destOrd="0" presId="urn:microsoft.com/office/officeart/2005/8/layout/list1"/>
    <dgm:cxn modelId="{63C1D91E-C3F2-4036-BE0F-86042781A49E}" type="presParOf" srcId="{F88DCC44-53B8-49F7-811B-C0D5A4162044}" destId="{7C818D55-0D86-40D1-911C-C73A7873785C}" srcOrd="3" destOrd="0" presId="urn:microsoft.com/office/officeart/2005/8/layout/list1"/>
    <dgm:cxn modelId="{48E4879C-014A-4835-8C45-390DA8E9EA2D}" type="presParOf" srcId="{F88DCC44-53B8-49F7-811B-C0D5A4162044}" destId="{3B194113-0E9D-447B-B699-781C2661B169}" srcOrd="4" destOrd="0" presId="urn:microsoft.com/office/officeart/2005/8/layout/list1"/>
    <dgm:cxn modelId="{328540AE-3862-47B7-96B2-B2EE05729262}" type="presParOf" srcId="{3B194113-0E9D-447B-B699-781C2661B169}" destId="{58A0410A-B361-4AD0-99EB-60887CE650EC}" srcOrd="0" destOrd="0" presId="urn:microsoft.com/office/officeart/2005/8/layout/list1"/>
    <dgm:cxn modelId="{90CC2943-4724-4FE3-ADDD-07F69DDD51BB}" type="presParOf" srcId="{3B194113-0E9D-447B-B699-781C2661B169}" destId="{C94960BD-8B69-4902-A697-30829806A91C}" srcOrd="1" destOrd="0" presId="urn:microsoft.com/office/officeart/2005/8/layout/list1"/>
    <dgm:cxn modelId="{1731F45D-171A-4864-ADD6-7816E8A57C32}" type="presParOf" srcId="{F88DCC44-53B8-49F7-811B-C0D5A4162044}" destId="{E848E7AF-6E93-4375-BD7F-FD2B77D28FF0}" srcOrd="5" destOrd="0" presId="urn:microsoft.com/office/officeart/2005/8/layout/list1"/>
    <dgm:cxn modelId="{930EAD30-C2F2-46B3-9AC1-0F57D9DB4157}" type="presParOf" srcId="{F88DCC44-53B8-49F7-811B-C0D5A4162044}" destId="{BEE23C3F-11D7-4A9C-85C6-64612AFABE8C}" srcOrd="6" destOrd="0" presId="urn:microsoft.com/office/officeart/2005/8/layout/list1"/>
    <dgm:cxn modelId="{A69437BD-BA06-4685-94AE-8B794BC6B909}" type="presParOf" srcId="{F88DCC44-53B8-49F7-811B-C0D5A4162044}" destId="{2D8BFEC5-C4E8-4BD6-82BB-73207AAA1603}" srcOrd="7" destOrd="0" presId="urn:microsoft.com/office/officeart/2005/8/layout/list1"/>
    <dgm:cxn modelId="{908729D0-260C-4DAA-85B9-2ACDFF4FFF30}" type="presParOf" srcId="{F88DCC44-53B8-49F7-811B-C0D5A4162044}" destId="{4F163D75-1158-4F38-B770-C3C5E090596D}" srcOrd="8" destOrd="0" presId="urn:microsoft.com/office/officeart/2005/8/layout/list1"/>
    <dgm:cxn modelId="{F566A43F-2AF3-4B21-A9E8-2101319510ED}" type="presParOf" srcId="{4F163D75-1158-4F38-B770-C3C5E090596D}" destId="{C089043F-0521-4840-B568-B48DDBB5BA0F}" srcOrd="0" destOrd="0" presId="urn:microsoft.com/office/officeart/2005/8/layout/list1"/>
    <dgm:cxn modelId="{CDD2C390-BCB9-428D-B25B-E8222447A8E9}" type="presParOf" srcId="{4F163D75-1158-4F38-B770-C3C5E090596D}" destId="{CFAE5B9A-9612-4B18-A8E4-293C5B673990}" srcOrd="1" destOrd="0" presId="urn:microsoft.com/office/officeart/2005/8/layout/list1"/>
    <dgm:cxn modelId="{78D72250-335F-42A0-B152-FA5DD1DCFB77}" type="presParOf" srcId="{F88DCC44-53B8-49F7-811B-C0D5A4162044}" destId="{705A9975-3CF1-4620-B5FB-63DBADC5D029}" srcOrd="9" destOrd="0" presId="urn:microsoft.com/office/officeart/2005/8/layout/list1"/>
    <dgm:cxn modelId="{18DC783A-D382-4B19-9D5E-5AEF5D001FB1}" type="presParOf" srcId="{F88DCC44-53B8-49F7-811B-C0D5A4162044}" destId="{3E8AD6DC-8ABF-44B3-A286-2E2156FDD82F}" srcOrd="10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B378B9-2728-4DEE-A025-5199F25603BD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3CB48-4529-4EE2-A65D-178D3C8F24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1388" y="746125"/>
            <a:ext cx="4975225" cy="37306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8C3C84-7E83-4CE5-BB38-8BA8B6488C05}" type="slidenum">
              <a:rPr lang="id-ID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id-ID" smtClean="0">
              <a:cs typeface="Arial" pitchFamily="34" charset="0"/>
            </a:endParaRPr>
          </a:p>
        </p:txBody>
      </p:sp>
      <p:sp>
        <p:nvSpPr>
          <p:cNvPr id="130053" name="Date Placeholder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d-ID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460424" y="5320412"/>
            <a:ext cx="6078542" cy="625455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lvl="1" defTabSz="942945">
              <a:spcBef>
                <a:spcPct val="0"/>
              </a:spcBef>
            </a:pPr>
            <a:endParaRPr lang="id-ID" altLang="en-US" i="1" smtClean="0"/>
          </a:p>
          <a:p>
            <a:pPr marL="0" lvl="1" defTabSz="942945">
              <a:spcBef>
                <a:spcPct val="0"/>
              </a:spcBef>
            </a:pPr>
            <a:endParaRPr lang="id-ID" altLang="en-US" i="1" smtClean="0"/>
          </a:p>
          <a:p>
            <a:pPr marL="0" lvl="1" defTabSz="942945">
              <a:spcBef>
                <a:spcPct val="0"/>
              </a:spcBef>
            </a:pPr>
            <a:endParaRPr lang="id-ID" altLang="en-US" i="1" smtClean="0"/>
          </a:p>
          <a:p>
            <a:pPr marL="0" lvl="1" defTabSz="942945">
              <a:spcBef>
                <a:spcPct val="0"/>
              </a:spcBef>
            </a:pPr>
            <a:endParaRPr lang="id-ID" altLang="en-US" i="1" smtClean="0"/>
          </a:p>
          <a:p>
            <a:pPr marL="0" lvl="1" defTabSz="942945">
              <a:spcBef>
                <a:spcPct val="0"/>
              </a:spcBef>
            </a:pPr>
            <a:endParaRPr lang="id-ID" altLang="en-US" i="1" smtClean="0"/>
          </a:p>
          <a:p>
            <a:pPr marL="0" lvl="1" defTabSz="942945">
              <a:spcBef>
                <a:spcPct val="0"/>
              </a:spcBef>
            </a:pPr>
            <a:endParaRPr lang="id-ID" altLang="en-US" smtClean="0"/>
          </a:p>
          <a:p>
            <a:pPr marL="0" lvl="1" defTabSz="942945">
              <a:spcBef>
                <a:spcPct val="0"/>
              </a:spcBef>
            </a:pPr>
            <a:endParaRPr lang="en-US" altLang="en-US" smtClean="0"/>
          </a:p>
          <a:p>
            <a:pPr defTabSz="942945">
              <a:spcBef>
                <a:spcPct val="0"/>
              </a:spcBef>
            </a:pPr>
            <a:endParaRPr lang="id-ID" altLang="en-US" smtClean="0"/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59549" indent="-292134" eaLnBrk="0" hangingPunct="0">
              <a:defRPr sz="2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68537" indent="-233708" eaLnBrk="0" hangingPunct="0">
              <a:defRPr sz="2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35952" indent="-233708" eaLnBrk="0" hangingPunct="0">
              <a:defRPr sz="2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103366" indent="-233708" eaLnBrk="0" hangingPunct="0">
              <a:defRPr sz="2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70781" indent="-233708" defTabSz="46741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3038196" indent="-233708" defTabSz="46741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505611" indent="-233708" defTabSz="46741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973026" indent="-233708" defTabSz="467414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BD8F34F5-7058-4D81-926A-0D9B6DA4C3EA}" type="slidenum">
              <a:rPr lang="id-ID" altLang="en-US" sz="1200"/>
              <a:pPr eaLnBrk="1" hangingPunct="1"/>
              <a:t>2</a:t>
            </a:fld>
            <a:endParaRPr lang="id-ID" altLang="en-US" sz="1200"/>
          </a:p>
        </p:txBody>
      </p:sp>
      <p:sp>
        <p:nvSpPr>
          <p:cNvPr id="2" name="Rectangle 1"/>
          <p:cNvSpPr/>
          <p:nvPr/>
        </p:nvSpPr>
        <p:spPr>
          <a:xfrm>
            <a:off x="649351" y="4520026"/>
            <a:ext cx="5709785" cy="3223459"/>
          </a:xfrm>
          <a:prstGeom prst="rect">
            <a:avLst/>
          </a:prstGeom>
        </p:spPr>
        <p:txBody>
          <a:bodyPr wrap="square" lIns="93482" tIns="46742" rIns="93482" bIns="46742">
            <a:spAutoFit/>
          </a:bodyPr>
          <a:lstStyle/>
          <a:p>
            <a:pPr algn="just">
              <a:lnSpc>
                <a:spcPts val="1636"/>
              </a:lnSpc>
              <a:spcBef>
                <a:spcPts val="614"/>
              </a:spcBef>
            </a:pPr>
            <a:r>
              <a:rPr lang="en-US" altLang="en-US" sz="1400" dirty="0"/>
              <a:t>Program Indonesia </a:t>
            </a:r>
            <a:r>
              <a:rPr lang="en-US" altLang="en-US" sz="1400" dirty="0" err="1"/>
              <a:t>sehat</a:t>
            </a:r>
            <a:r>
              <a:rPr lang="en-US" altLang="en-US" sz="1400" dirty="0"/>
              <a:t> </a:t>
            </a:r>
            <a:r>
              <a:rPr lang="en-US" altLang="en-US" sz="1400" dirty="0" err="1"/>
              <a:t>terdapat</a:t>
            </a:r>
            <a:r>
              <a:rPr lang="en-US" altLang="en-US" sz="1400" dirty="0"/>
              <a:t> 3 </a:t>
            </a:r>
            <a:r>
              <a:rPr lang="en-US" altLang="en-US" sz="1400" dirty="0" err="1"/>
              <a:t>pilar</a:t>
            </a:r>
            <a:r>
              <a:rPr lang="en-US" altLang="en-US" sz="1400" dirty="0"/>
              <a:t> yang </a:t>
            </a:r>
            <a:r>
              <a:rPr lang="en-US" altLang="en-US" sz="1400" dirty="0" err="1"/>
              <a:t>akan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kita</a:t>
            </a:r>
            <a:r>
              <a:rPr lang="en-US" altLang="en-US" sz="1400" dirty="0"/>
              <a:t> </a:t>
            </a:r>
            <a:r>
              <a:rPr lang="en-US" altLang="en-US" sz="1400" dirty="0" err="1"/>
              <a:t>lakukan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yaitu</a:t>
            </a:r>
            <a:r>
              <a:rPr lang="en-US" altLang="en-US" sz="1400" dirty="0"/>
              <a:t>: </a:t>
            </a:r>
          </a:p>
          <a:p>
            <a:pPr marL="350561" indent="-350561" algn="just">
              <a:lnSpc>
                <a:spcPts val="1636"/>
              </a:lnSpc>
              <a:spcBef>
                <a:spcPts val="614"/>
              </a:spcBef>
              <a:buAutoNum type="arabicParenR"/>
            </a:pPr>
            <a:r>
              <a:rPr lang="en-US" altLang="en-US" sz="1400" dirty="0" err="1"/>
              <a:t>Mewujudkan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paradigma</a:t>
            </a:r>
            <a:r>
              <a:rPr lang="en-US" altLang="en-US" sz="1400" dirty="0"/>
              <a:t> </a:t>
            </a:r>
            <a:r>
              <a:rPr lang="en-US" altLang="en-US" sz="1400" dirty="0" err="1"/>
              <a:t>sehat</a:t>
            </a:r>
            <a:r>
              <a:rPr lang="en-US" altLang="en-US" sz="1400" dirty="0"/>
              <a:t>, </a:t>
            </a:r>
            <a:r>
              <a:rPr lang="en-US" altLang="en-US" sz="1400" dirty="0" err="1"/>
              <a:t>pada</a:t>
            </a:r>
            <a:r>
              <a:rPr lang="en-US" altLang="en-US" sz="1400" dirty="0"/>
              <a:t> </a:t>
            </a:r>
            <a:r>
              <a:rPr lang="en-US" altLang="en-US" sz="1400" dirty="0" err="1"/>
              <a:t>pilar</a:t>
            </a:r>
            <a:r>
              <a:rPr lang="en-US" altLang="en-US" sz="1400" dirty="0"/>
              <a:t> </a:t>
            </a:r>
            <a:r>
              <a:rPr lang="en-US" altLang="en-US" sz="1400" dirty="0" err="1"/>
              <a:t>pertama</a:t>
            </a:r>
            <a:r>
              <a:rPr lang="en-US" altLang="en-US" sz="1400" dirty="0"/>
              <a:t> </a:t>
            </a:r>
            <a:r>
              <a:rPr lang="en-US" altLang="en-US" sz="1400" dirty="0" err="1"/>
              <a:t>diutamakan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pengarusutamaan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kesehatan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dalam</a:t>
            </a:r>
            <a:r>
              <a:rPr lang="en-US" altLang="en-US" sz="1400" dirty="0"/>
              <a:t> </a:t>
            </a:r>
            <a:r>
              <a:rPr lang="en-US" altLang="en-US" sz="1400" dirty="0" err="1"/>
              <a:t>pembangunan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dan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upaya</a:t>
            </a:r>
            <a:r>
              <a:rPr lang="en-US" altLang="en-US" sz="1400" dirty="0"/>
              <a:t> </a:t>
            </a:r>
            <a:r>
              <a:rPr lang="en-US" altLang="en-US" sz="1400" dirty="0" err="1"/>
              <a:t>promotif</a:t>
            </a:r>
            <a:r>
              <a:rPr lang="en-US" altLang="en-US" sz="1400" dirty="0"/>
              <a:t> </a:t>
            </a:r>
            <a:r>
              <a:rPr lang="en-US" altLang="en-US" sz="1400" dirty="0" err="1"/>
              <a:t>dan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preventif</a:t>
            </a:r>
            <a:r>
              <a:rPr lang="en-US" altLang="en-US" sz="1400" dirty="0"/>
              <a:t> </a:t>
            </a:r>
            <a:r>
              <a:rPr lang="en-US" altLang="en-US" sz="1400" dirty="0" err="1"/>
              <a:t>dioptimalkan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bersama</a:t>
            </a:r>
            <a:r>
              <a:rPr lang="en-US" altLang="en-US" sz="1400" dirty="0"/>
              <a:t> </a:t>
            </a:r>
            <a:r>
              <a:rPr lang="en-US" altLang="en-US" sz="1400" dirty="0" err="1"/>
              <a:t>pemberdayaan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masyarakat</a:t>
            </a:r>
            <a:r>
              <a:rPr lang="en-US" altLang="en-US" sz="1400" dirty="0"/>
              <a:t>; </a:t>
            </a:r>
          </a:p>
          <a:p>
            <a:pPr marL="350561" indent="-350561" algn="just">
              <a:lnSpc>
                <a:spcPts val="1636"/>
              </a:lnSpc>
              <a:spcBef>
                <a:spcPts val="614"/>
              </a:spcBef>
              <a:buAutoNum type="arabicParenR"/>
            </a:pPr>
            <a:r>
              <a:rPr lang="en-US" altLang="en-US" sz="1400" dirty="0" err="1"/>
              <a:t>Penguatan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Pelayanan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Kesehatan</a:t>
            </a:r>
            <a:r>
              <a:rPr lang="en-US" altLang="en-US" sz="1400" dirty="0"/>
              <a:t>, </a:t>
            </a:r>
            <a:r>
              <a:rPr lang="en-US" altLang="en-US" sz="1400" dirty="0" err="1"/>
              <a:t>dimulai</a:t>
            </a:r>
            <a:r>
              <a:rPr lang="en-US" altLang="en-US" sz="1400" dirty="0"/>
              <a:t> </a:t>
            </a:r>
            <a:r>
              <a:rPr lang="en-US" altLang="en-US" sz="1400" dirty="0" err="1"/>
              <a:t>dengan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peningkatan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akses</a:t>
            </a:r>
            <a:r>
              <a:rPr lang="en-US" altLang="en-US" sz="1400" dirty="0"/>
              <a:t> </a:t>
            </a:r>
            <a:r>
              <a:rPr lang="en-US" altLang="en-US" sz="1400" dirty="0" err="1"/>
              <a:t>dan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mutu</a:t>
            </a:r>
            <a:r>
              <a:rPr lang="en-US" altLang="en-US" sz="1400" dirty="0"/>
              <a:t>, </a:t>
            </a:r>
            <a:r>
              <a:rPr lang="en-US" altLang="en-US" sz="1400" dirty="0" err="1"/>
              <a:t>disertai</a:t>
            </a:r>
            <a:r>
              <a:rPr lang="en-US" altLang="en-US" sz="1400" dirty="0"/>
              <a:t> </a:t>
            </a:r>
            <a:r>
              <a:rPr lang="en-US" altLang="en-US" sz="1400" dirty="0" err="1"/>
              <a:t>optimalisasi</a:t>
            </a:r>
            <a:r>
              <a:rPr lang="en-US" altLang="en-US" sz="1400" dirty="0"/>
              <a:t> </a:t>
            </a:r>
            <a:r>
              <a:rPr lang="en-US" altLang="en-US" sz="1400" dirty="0" err="1"/>
              <a:t>sistem</a:t>
            </a:r>
            <a:r>
              <a:rPr lang="en-US" altLang="en-US" sz="1400" dirty="0"/>
              <a:t> </a:t>
            </a:r>
            <a:r>
              <a:rPr lang="en-US" altLang="en-US" sz="1400" dirty="0" err="1"/>
              <a:t>rujukan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melalui</a:t>
            </a:r>
            <a:r>
              <a:rPr lang="en-US" altLang="en-US" sz="1400" dirty="0"/>
              <a:t> </a:t>
            </a:r>
            <a:r>
              <a:rPr lang="en-US" altLang="en-US" sz="1400" dirty="0" err="1"/>
              <a:t>pendekatan</a:t>
            </a:r>
            <a:r>
              <a:rPr lang="en-US" altLang="en-US" sz="1400" dirty="0"/>
              <a:t> “</a:t>
            </a:r>
            <a:r>
              <a:rPr lang="en-US" altLang="en-US" sz="1400" i="1" dirty="0"/>
              <a:t>continuum of care”</a:t>
            </a:r>
            <a:r>
              <a:rPr lang="en-US" altLang="en-US" sz="1400" dirty="0"/>
              <a:t> </a:t>
            </a:r>
            <a:r>
              <a:rPr lang="en-US" altLang="en-US" sz="1400" dirty="0" err="1"/>
              <a:t>dan</a:t>
            </a:r>
            <a:r>
              <a:rPr lang="en-US" altLang="en-US" sz="1400" dirty="0"/>
              <a:t> </a:t>
            </a:r>
          </a:p>
          <a:p>
            <a:pPr algn="just">
              <a:lnSpc>
                <a:spcPts val="1636"/>
              </a:lnSpc>
              <a:spcBef>
                <a:spcPts val="614"/>
              </a:spcBef>
            </a:pPr>
            <a:r>
              <a:rPr lang="en-US" altLang="en-US" sz="1400" dirty="0"/>
              <a:t>3) </a:t>
            </a:r>
            <a:r>
              <a:rPr lang="en-US" altLang="en-US" sz="1400" dirty="0" err="1"/>
              <a:t>Jaminan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Kesehatan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Nasional</a:t>
            </a:r>
            <a:r>
              <a:rPr lang="en-US" altLang="en-US" sz="1400" dirty="0"/>
              <a:t>.  </a:t>
            </a:r>
          </a:p>
          <a:p>
            <a:pPr algn="just">
              <a:lnSpc>
                <a:spcPts val="1636"/>
              </a:lnSpc>
              <a:spcBef>
                <a:spcPts val="614"/>
              </a:spcBef>
            </a:pPr>
            <a:endParaRPr lang="en-US" altLang="en-US" sz="1400" dirty="0"/>
          </a:p>
          <a:p>
            <a:pPr algn="just">
              <a:lnSpc>
                <a:spcPts val="1636"/>
              </a:lnSpc>
              <a:spcBef>
                <a:spcPts val="614"/>
              </a:spcBef>
            </a:pPr>
            <a:r>
              <a:rPr lang="en-US" altLang="en-US" sz="1400" dirty="0" err="1"/>
              <a:t>Dalam</a:t>
            </a:r>
            <a:r>
              <a:rPr lang="en-US" altLang="en-US" sz="1400" dirty="0"/>
              <a:t> </a:t>
            </a:r>
            <a:r>
              <a:rPr lang="en-US" altLang="en-US" sz="1400" dirty="0" err="1"/>
              <a:t>rangka</a:t>
            </a:r>
            <a:r>
              <a:rPr lang="en-US" altLang="en-US" sz="1400" dirty="0"/>
              <a:t> </a:t>
            </a:r>
            <a:r>
              <a:rPr lang="en-US" altLang="en-US" sz="1400" dirty="0" err="1"/>
              <a:t>penguatan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pelayanan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kesehatan</a:t>
            </a:r>
            <a:r>
              <a:rPr lang="en-US" altLang="en-US" sz="1400" dirty="0"/>
              <a:t> di </a:t>
            </a:r>
            <a:r>
              <a:rPr lang="en-US" altLang="en-US" sz="1400" dirty="0" err="1"/>
              <a:t>daerah</a:t>
            </a:r>
            <a:r>
              <a:rPr lang="en-US" altLang="en-US" sz="1400" dirty="0"/>
              <a:t> </a:t>
            </a:r>
            <a:r>
              <a:rPr lang="en-US" altLang="en-US" sz="1400" dirty="0" err="1"/>
              <a:t>terpencil</a:t>
            </a:r>
            <a:r>
              <a:rPr lang="en-US" altLang="en-US" sz="1400" dirty="0"/>
              <a:t> </a:t>
            </a:r>
            <a:r>
              <a:rPr lang="en-US" altLang="en-US" sz="1400" dirty="0" err="1"/>
              <a:t>dan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perbatasan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maka</a:t>
            </a:r>
            <a:r>
              <a:rPr lang="en-US" altLang="en-US" sz="1400" dirty="0"/>
              <a:t> </a:t>
            </a:r>
            <a:r>
              <a:rPr lang="en-US" altLang="en-US" sz="1400" dirty="0" err="1"/>
              <a:t>Kemenkes</a:t>
            </a:r>
            <a:r>
              <a:rPr lang="en-US" altLang="en-US" sz="1400" dirty="0"/>
              <a:t> </a:t>
            </a:r>
            <a:r>
              <a:rPr lang="en-US" altLang="en-US" sz="1400" dirty="0" err="1"/>
              <a:t>akan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menempatkan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tenaga</a:t>
            </a:r>
            <a:r>
              <a:rPr lang="en-US" altLang="en-US" sz="1400" dirty="0"/>
              <a:t> </a:t>
            </a:r>
            <a:r>
              <a:rPr lang="en-US" altLang="en-US" sz="1400" dirty="0" err="1"/>
              <a:t>kesehatan</a:t>
            </a:r>
            <a:r>
              <a:rPr lang="en-US" altLang="en-US" sz="1400" dirty="0"/>
              <a:t> </a:t>
            </a:r>
            <a:r>
              <a:rPr lang="en-US" altLang="en-US" sz="1400" dirty="0" err="1"/>
              <a:t>secara</a:t>
            </a:r>
            <a:r>
              <a:rPr lang="en-US" altLang="en-US" sz="1400" dirty="0"/>
              <a:t> </a:t>
            </a:r>
            <a:r>
              <a:rPr lang="en-US" altLang="en-US" sz="1400" dirty="0" err="1"/>
              <a:t>tim</a:t>
            </a:r>
            <a:r>
              <a:rPr lang="en-US" altLang="en-US" sz="1400" dirty="0"/>
              <a:t> yang </a:t>
            </a:r>
            <a:r>
              <a:rPr lang="en-US" altLang="en-US" sz="1400" dirty="0" err="1"/>
              <a:t>kita</a:t>
            </a:r>
            <a:r>
              <a:rPr lang="en-US" altLang="en-US" sz="1400" dirty="0"/>
              <a:t> </a:t>
            </a:r>
            <a:r>
              <a:rPr lang="en-US" altLang="en-US" sz="1400" dirty="0" err="1"/>
              <a:t>namakan</a:t>
            </a:r>
            <a:r>
              <a:rPr lang="en-US" altLang="en-US" sz="1400" dirty="0"/>
              <a:t> program </a:t>
            </a:r>
            <a:r>
              <a:rPr lang="ja-JP" altLang="en-US" sz="1400" dirty="0"/>
              <a:t>“</a:t>
            </a:r>
            <a:r>
              <a:rPr lang="en-US" altLang="ja-JP" sz="1400" dirty="0"/>
              <a:t>Nusantara </a:t>
            </a:r>
            <a:r>
              <a:rPr lang="en-US" altLang="ja-JP" sz="1400" dirty="0" err="1"/>
              <a:t>Sehat</a:t>
            </a:r>
            <a:r>
              <a:rPr lang="ja-JP" altLang="en-US" sz="1400" dirty="0"/>
              <a:t>”</a:t>
            </a:r>
            <a:r>
              <a:rPr lang="en-US" altLang="ja-JP" sz="1400" dirty="0"/>
              <a:t>. </a:t>
            </a:r>
          </a:p>
          <a:p>
            <a:pPr algn="just">
              <a:lnSpc>
                <a:spcPts val="1636"/>
              </a:lnSpc>
              <a:spcBef>
                <a:spcPts val="614"/>
              </a:spcBef>
            </a:pPr>
            <a:endParaRPr lang="id-ID" alt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4245847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d-ID" baseline="0" dirty="0" smtClean="0">
                <a:sym typeface="Wingdings" pitchFamily="2" charset="2"/>
              </a:rPr>
              <a:t>AKAN ADA JEJARING YANG BARU DARI DIT. MUTU</a:t>
            </a:r>
          </a:p>
          <a:p>
            <a:endParaRPr lang="id-ID" baseline="0" dirty="0" smtClean="0">
              <a:sym typeface="Wingdings" pitchFamily="2" charset="2"/>
            </a:endParaRPr>
          </a:p>
          <a:p>
            <a:r>
              <a:rPr lang="id-ID" baseline="0" dirty="0" smtClean="0">
                <a:sym typeface="Wingdings" pitchFamily="2" charset="2"/>
              </a:rPr>
              <a:t>Board of Executive (BoE) : </a:t>
            </a:r>
          </a:p>
          <a:p>
            <a:r>
              <a:rPr lang="id-ID" baseline="0" dirty="0" smtClean="0">
                <a:sym typeface="Wingdings" pitchFamily="2" charset="2"/>
              </a:rPr>
              <a:t>- Perwakilan </a:t>
            </a:r>
            <a:r>
              <a:rPr lang="id-ID" dirty="0" smtClean="0"/>
              <a:t>Ditjen Yankes (Dit. MAY, Dit Fasyankes,</a:t>
            </a:r>
            <a:r>
              <a:rPr lang="id-ID" baseline="0" dirty="0" smtClean="0"/>
              <a:t> </a:t>
            </a:r>
            <a:r>
              <a:rPr lang="id-ID" dirty="0" smtClean="0"/>
              <a:t>Dit. PKP, Dit PKR)</a:t>
            </a:r>
          </a:p>
          <a:p>
            <a:pPr>
              <a:buFontTx/>
              <a:buChar char="-"/>
            </a:pPr>
            <a:r>
              <a:rPr lang="id-ID" baseline="0" dirty="0" smtClean="0">
                <a:sym typeface="Wingdings" pitchFamily="2" charset="2"/>
              </a:rPr>
              <a:t> Dit. P2PML</a:t>
            </a:r>
          </a:p>
          <a:p>
            <a:pPr>
              <a:buFontTx/>
              <a:buChar char="-"/>
            </a:pPr>
            <a:r>
              <a:rPr lang="id-ID" baseline="0" dirty="0" smtClean="0">
                <a:sym typeface="Wingdings" pitchFamily="2" charset="2"/>
              </a:rPr>
              <a:t> Pokja Lab TB </a:t>
            </a:r>
          </a:p>
          <a:p>
            <a:pPr>
              <a:buFontTx/>
              <a:buChar char="-"/>
            </a:pPr>
            <a:r>
              <a:rPr lang="id-ID" baseline="0" dirty="0" smtClean="0">
                <a:sym typeface="Wingdings" pitchFamily="2" charset="2"/>
              </a:rPr>
              <a:t> Penanggungjawab Lab Rujukan Nasional </a:t>
            </a:r>
          </a:p>
          <a:p>
            <a:pPr>
              <a:buFontTx/>
              <a:buChar char="-"/>
            </a:pPr>
            <a:endParaRPr lang="id-ID" baseline="0" dirty="0" smtClean="0">
              <a:sym typeface="Wingdings" pitchFamily="2" charset="2"/>
            </a:endParaRPr>
          </a:p>
          <a:p>
            <a:pPr>
              <a:buFontTx/>
              <a:buNone/>
            </a:pPr>
            <a:r>
              <a:rPr lang="id-ID" dirty="0" smtClean="0"/>
              <a:t>*Dinkes Provinsi </a:t>
            </a:r>
            <a:r>
              <a:rPr lang="id-ID" dirty="0" smtClean="0">
                <a:sym typeface="Wingdings" pitchFamily="2" charset="2"/>
              </a:rPr>
              <a:t> Bidang Yankes (Yankes Dasar &amp; Rujukan)</a:t>
            </a:r>
            <a:r>
              <a:rPr lang="id-ID" baseline="0" dirty="0" smtClean="0">
                <a:sym typeface="Wingdings" pitchFamily="2" charset="2"/>
              </a:rPr>
              <a:t> dan Bidang ??? Pengelola Program TB</a:t>
            </a:r>
          </a:p>
          <a:p>
            <a:r>
              <a:rPr lang="id-ID" dirty="0" smtClean="0"/>
              <a:t>*Dinkes Kab/Kota </a:t>
            </a:r>
            <a:r>
              <a:rPr lang="id-ID" dirty="0" smtClean="0">
                <a:sym typeface="Wingdings" pitchFamily="2" charset="2"/>
              </a:rPr>
              <a:t> Bidang Yankes (Yankes Dasar &amp; Rujukan)</a:t>
            </a:r>
            <a:r>
              <a:rPr lang="id-ID" baseline="0" dirty="0" smtClean="0">
                <a:sym typeface="Wingdings" pitchFamily="2" charset="2"/>
              </a:rPr>
              <a:t> dan Bidang ??? </a:t>
            </a:r>
          </a:p>
          <a:p>
            <a:endParaRPr lang="id-ID" baseline="0" dirty="0" smtClean="0">
              <a:sym typeface="Wingdings" pitchFamily="2" charset="2"/>
            </a:endParaRPr>
          </a:p>
          <a:p>
            <a:r>
              <a:rPr lang="id-ID" baseline="0" dirty="0" smtClean="0">
                <a:sym typeface="Wingdings" pitchFamily="2" charset="2"/>
              </a:rPr>
              <a:t>Lab Rujukan Regional : </a:t>
            </a:r>
          </a:p>
          <a:p>
            <a:pPr>
              <a:buFontTx/>
              <a:buChar char="-"/>
            </a:pPr>
            <a:r>
              <a:rPr lang="id-ID" baseline="0" dirty="0" smtClean="0">
                <a:sym typeface="Wingdings" pitchFamily="2" charset="2"/>
              </a:rPr>
              <a:t>Harus memenuhi persyaratan 3 (Kompetensi Mikroskopis, Biakan &amp; Uji Kepekaan, &amp; Molekuler) </a:t>
            </a:r>
          </a:p>
          <a:p>
            <a:endParaRPr lang="id-ID" baseline="0" dirty="0" smtClean="0">
              <a:sym typeface="Wingdings" pitchFamily="2" charset="2"/>
            </a:endParaRPr>
          </a:p>
          <a:p>
            <a:r>
              <a:rPr lang="id-ID" baseline="0" dirty="0" smtClean="0">
                <a:sym typeface="Wingdings" pitchFamily="2" charset="2"/>
              </a:rPr>
              <a:t>Ditjen Yankes : </a:t>
            </a:r>
          </a:p>
          <a:p>
            <a:pPr marL="228600" indent="-228600">
              <a:buAutoNum type="arabicPeriod"/>
            </a:pPr>
            <a:r>
              <a:rPr lang="id-ID" baseline="0" dirty="0" smtClean="0">
                <a:sym typeface="Wingdings" pitchFamily="2" charset="2"/>
              </a:rPr>
              <a:t>Dit MAY (Mutu &amp; Akreditasi Pelayanan Kesehatan) </a:t>
            </a:r>
          </a:p>
          <a:p>
            <a:pPr marL="228600" indent="-228600">
              <a:buAutoNum type="arabicPeriod"/>
            </a:pPr>
            <a:r>
              <a:rPr lang="id-ID" baseline="0" dirty="0" smtClean="0">
                <a:sym typeface="Wingdings" pitchFamily="2" charset="2"/>
              </a:rPr>
              <a:t>Dit Fasyankes (Fasilitas Pelayanan Kesehatan) </a:t>
            </a:r>
          </a:p>
          <a:p>
            <a:pPr marL="228600" indent="-228600">
              <a:buAutoNum type="arabicPeriod"/>
            </a:pPr>
            <a:r>
              <a:rPr lang="id-ID" baseline="0" dirty="0" smtClean="0">
                <a:sym typeface="Wingdings" pitchFamily="2" charset="2"/>
              </a:rPr>
              <a:t>Dit PKP (Pelayanan Kesehatan Primer) </a:t>
            </a:r>
          </a:p>
          <a:p>
            <a:pPr marL="228600" indent="-228600">
              <a:buAutoNum type="arabicPeriod"/>
            </a:pPr>
            <a:r>
              <a:rPr lang="id-ID" baseline="0" dirty="0" smtClean="0">
                <a:sym typeface="Wingdings" pitchFamily="2" charset="2"/>
              </a:rPr>
              <a:t>Dit PKR (Pelayaan Kesehatan Rujukan)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48A76-5CE5-4D04-899C-E6E5F53E89D0}" type="slidenum">
              <a:rPr lang="id-ID" smtClean="0"/>
              <a:pPr/>
              <a:t>3</a:t>
            </a:fld>
            <a:endParaRPr lang="id-ID"/>
          </a:p>
        </p:txBody>
      </p:sp>
    </p:spTree>
    <p:extLst>
      <p:ext uri="{BB962C8B-B14F-4D97-AF65-F5344CB8AC3E}">
        <p14:creationId xmlns="" xmlns:p14="http://schemas.microsoft.com/office/powerpoint/2010/main" val="3660565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</a:t>
            </a:r>
            <a:r>
              <a:rPr lang="en-US" baseline="0" dirty="0" smtClean="0"/>
              <a:t> no 7 : </a:t>
            </a:r>
            <a:r>
              <a:rPr lang="en-US" baseline="0" dirty="0" err="1" smtClean="0"/>
              <a:t>Balabkes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danPAK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sedang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proses</a:t>
            </a:r>
            <a:r>
              <a:rPr lang="en-US" baseline="0" dirty="0" smtClean="0"/>
              <a:t> panel test </a:t>
            </a:r>
            <a:r>
              <a:rPr lang="en-US" baseline="0" dirty="0" err="1" smtClean="0"/>
              <a:t>uji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kepekaan</a:t>
            </a:r>
            <a:r>
              <a:rPr lang="en-US" baseline="0" dirty="0" smtClean="0"/>
              <a:t>(DST)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Lab </a:t>
            </a:r>
            <a:r>
              <a:rPr lang="en-US" baseline="0" dirty="0" err="1" smtClean="0"/>
              <a:t>Rujukan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nasional</a:t>
            </a:r>
            <a:r>
              <a:rPr lang="en-US" baseline="0" dirty="0" smtClean="0"/>
              <a:t> BBLK Surabaya </a:t>
            </a:r>
            <a:r>
              <a:rPr lang="en-US" baseline="0" dirty="0" err="1" smtClean="0"/>
              <a:t>pelaporan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hasil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bulan</a:t>
            </a:r>
            <a:r>
              <a:rPr lang="en-US" baseline="0" dirty="0" smtClean="0"/>
              <a:t> Mei 2019 </a:t>
            </a:r>
            <a:r>
              <a:rPr lang="en-US" baseline="0" dirty="0" err="1" smtClean="0"/>
              <a:t>diharapkan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hasil</a:t>
            </a:r>
            <a:r>
              <a:rPr lang="en-US" baseline="0" dirty="0" smtClean="0"/>
              <a:t> panel lulus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tahun</a:t>
            </a:r>
            <a:r>
              <a:rPr lang="en-US" baseline="0" dirty="0" smtClean="0"/>
              <a:t> 2019 </a:t>
            </a:r>
            <a:r>
              <a:rPr lang="en-US" baseline="0" dirty="0" err="1" smtClean="0"/>
              <a:t>dapat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melaksanakan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pemeriksaan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uji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kepekaan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sampel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rujukan</a:t>
            </a:r>
            <a:r>
              <a:rPr lang="en-US" baseline="0" dirty="0" smtClean="0"/>
              <a:t> program TB MDR </a:t>
            </a:r>
            <a:r>
              <a:rPr lang="en-US" baseline="0" dirty="0" err="1" smtClean="0"/>
              <a:t>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Jawa</a:t>
            </a:r>
            <a:r>
              <a:rPr lang="en-US" baseline="0" dirty="0" smtClean="0"/>
              <a:t> Tengah.</a:t>
            </a:r>
          </a:p>
          <a:p>
            <a:r>
              <a:rPr lang="en-US" baseline="0" dirty="0" err="1" smtClean="0"/>
              <a:t>Balabkes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PAK </a:t>
            </a:r>
            <a:r>
              <a:rPr lang="en-US" baseline="0" dirty="0" err="1" smtClean="0"/>
              <a:t>masih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merangkap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sebagai</a:t>
            </a:r>
            <a:r>
              <a:rPr lang="en-US" baseline="0" dirty="0" smtClean="0"/>
              <a:t> Lab RUS/LRI 1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2</a:t>
            </a:r>
          </a:p>
          <a:p>
            <a:r>
              <a:rPr lang="en-US" baseline="0" dirty="0" smtClean="0"/>
              <a:t>No 5 : </a:t>
            </a:r>
            <a:r>
              <a:rPr lang="en-US" baseline="0" dirty="0" err="1" smtClean="0"/>
              <a:t>memantau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kualitas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reagen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belum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dilaksanakan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93CB48-4529-4EE2-A65D-178D3C8F24F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93CB48-4529-4EE2-A65D-178D3C8F24F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93CB48-4529-4EE2-A65D-178D3C8F24F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45541F2-A73E-47E7-961D-CF44B6E0ED38}" type="datetimeFigureOut">
              <a:rPr lang="en-US" smtClean="0"/>
              <a:pPr/>
              <a:t>3/27/2019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1E89F9D-C4F2-4A10-8675-A451409570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/>
          </p:nvPr>
        </p:nvSpPr>
        <p:spPr>
          <a:xfrm>
            <a:off x="381000" y="2119314"/>
            <a:ext cx="8077200" cy="1933575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3600" b="1" dirty="0" smtClean="0">
                <a:latin typeface="Arial" charset="0"/>
                <a:cs typeface="Arial" charset="0"/>
              </a:rPr>
              <a:t>SITUASI LRI/RUS</a:t>
            </a:r>
            <a:r>
              <a:rPr lang="en-US" sz="36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n-US" sz="36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n-US" sz="36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DI JAWA TENGAH</a:t>
            </a:r>
            <a: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endParaRPr lang="en-US" sz="20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6" name="Picture 8" descr="b_lgjtgc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381001"/>
            <a:ext cx="1426369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DISAMPAIKAN PADA PERTEMUAN ………………………………………</a:t>
            </a:r>
            <a:endParaRPr lang="en-US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Arrow 8"/>
          <p:cNvSpPr/>
          <p:nvPr/>
        </p:nvSpPr>
        <p:spPr>
          <a:xfrm rot="1730305">
            <a:off x="6446665" y="4204385"/>
            <a:ext cx="415529" cy="40640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id-ID">
              <a:solidFill>
                <a:prstClr val="white"/>
              </a:solidFill>
              <a:latin typeface="Arial Narrow"/>
              <a:cs typeface="Arial Narrow"/>
            </a:endParaRPr>
          </a:p>
        </p:txBody>
      </p:sp>
      <p:sp>
        <p:nvSpPr>
          <p:cNvPr id="57353" name="Slide Number Placeholder 11"/>
          <p:cNvSpPr>
            <a:spLocks noGrp="1"/>
          </p:cNvSpPr>
          <p:nvPr>
            <p:ph type="sldNum" sz="quarter" idx="12"/>
          </p:nvPr>
        </p:nvSpPr>
        <p:spPr bwMode="auto">
          <a:xfrm>
            <a:off x="5986463" y="6650826"/>
            <a:ext cx="1543050" cy="3651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5DD64522-B5CB-4FED-96BA-BC518B3075E6}" type="slidenum">
              <a:rPr lang="en-US" altLang="en-US" sz="1200">
                <a:solidFill>
                  <a:srgbClr val="898989"/>
                </a:solidFill>
              </a:rPr>
              <a:pPr eaLnBrk="1" hangingPunct="1"/>
              <a:t>2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2129051" y="192089"/>
            <a:ext cx="5022558" cy="646331"/>
          </a:xfrm>
          <a:solidFill>
            <a:srgbClr val="236626"/>
          </a:solidFill>
          <a:ln>
            <a:miter lim="800000"/>
            <a:headEnd/>
            <a:tailEnd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en-US" sz="3600" b="1" dirty="0" smtClean="0">
                <a:solidFill>
                  <a:srgbClr val="FFFF00"/>
                </a:solidFill>
              </a:rPr>
              <a:t>LABORATORIUM  M </a:t>
            </a:r>
            <a:r>
              <a:rPr lang="en-US" altLang="en-US" sz="3600" b="1" dirty="0" err="1" smtClean="0">
                <a:solidFill>
                  <a:srgbClr val="FFFF00"/>
                </a:solidFill>
              </a:rPr>
              <a:t>tbc</a:t>
            </a:r>
            <a:endParaRPr lang="id-ID" altLang="en-US" sz="3600" b="1" dirty="0">
              <a:solidFill>
                <a:srgbClr val="FFFF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674270" y="3524841"/>
            <a:ext cx="1983581" cy="76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defRPr/>
            </a:pPr>
            <a:r>
              <a:rPr lang="en-US" altLang="en-US" sz="17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Penerapan</a:t>
            </a:r>
            <a:r>
              <a:rPr lang="en-US" alt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7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pendekatan</a:t>
            </a:r>
            <a:r>
              <a:rPr lang="id-ID" altLang="en-US" sz="1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7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continuum of care</a:t>
            </a:r>
            <a:endParaRPr lang="en-US" altLang="en-US" sz="17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2853929" y="838202"/>
            <a:ext cx="3371850" cy="62386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1400" b="1" dirty="0"/>
          </a:p>
        </p:txBody>
      </p:sp>
      <p:grpSp>
        <p:nvGrpSpPr>
          <p:cNvPr id="2" name="Group 43"/>
          <p:cNvGrpSpPr/>
          <p:nvPr/>
        </p:nvGrpSpPr>
        <p:grpSpPr>
          <a:xfrm>
            <a:off x="1313638" y="1524000"/>
            <a:ext cx="6624944" cy="5221064"/>
            <a:chOff x="227518" y="1371600"/>
            <a:chExt cx="8833258" cy="5221064"/>
          </a:xfrm>
        </p:grpSpPr>
        <p:sp>
          <p:nvSpPr>
            <p:cNvPr id="3" name="Freeform 2"/>
            <p:cNvSpPr/>
            <p:nvPr/>
          </p:nvSpPr>
          <p:spPr>
            <a:xfrm>
              <a:off x="227518" y="1414141"/>
              <a:ext cx="2832206" cy="2929259"/>
            </a:xfrm>
            <a:custGeom>
              <a:avLst/>
              <a:gdLst>
                <a:gd name="connsiteX0" fmla="*/ 0 w 2815056"/>
                <a:gd name="connsiteY0" fmla="*/ 281506 h 4800612"/>
                <a:gd name="connsiteX1" fmla="*/ 281506 w 2815056"/>
                <a:gd name="connsiteY1" fmla="*/ 0 h 4800612"/>
                <a:gd name="connsiteX2" fmla="*/ 2533550 w 2815056"/>
                <a:gd name="connsiteY2" fmla="*/ 0 h 4800612"/>
                <a:gd name="connsiteX3" fmla="*/ 2815056 w 2815056"/>
                <a:gd name="connsiteY3" fmla="*/ 281506 h 4800612"/>
                <a:gd name="connsiteX4" fmla="*/ 2815056 w 2815056"/>
                <a:gd name="connsiteY4" fmla="*/ 4519106 h 4800612"/>
                <a:gd name="connsiteX5" fmla="*/ 2533550 w 2815056"/>
                <a:gd name="connsiteY5" fmla="*/ 4800612 h 4800612"/>
                <a:gd name="connsiteX6" fmla="*/ 281506 w 2815056"/>
                <a:gd name="connsiteY6" fmla="*/ 4800612 h 4800612"/>
                <a:gd name="connsiteX7" fmla="*/ 0 w 2815056"/>
                <a:gd name="connsiteY7" fmla="*/ 4519106 h 4800612"/>
                <a:gd name="connsiteX8" fmla="*/ 0 w 2815056"/>
                <a:gd name="connsiteY8" fmla="*/ 281506 h 480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15056" h="4800612">
                  <a:moveTo>
                    <a:pt x="0" y="281506"/>
                  </a:moveTo>
                  <a:cubicBezTo>
                    <a:pt x="0" y="126035"/>
                    <a:pt x="126035" y="0"/>
                    <a:pt x="281506" y="0"/>
                  </a:cubicBezTo>
                  <a:lnTo>
                    <a:pt x="2533550" y="0"/>
                  </a:lnTo>
                  <a:cubicBezTo>
                    <a:pt x="2689021" y="0"/>
                    <a:pt x="2815056" y="126035"/>
                    <a:pt x="2815056" y="281506"/>
                  </a:cubicBezTo>
                  <a:lnTo>
                    <a:pt x="2815056" y="4519106"/>
                  </a:lnTo>
                  <a:cubicBezTo>
                    <a:pt x="2815056" y="4674577"/>
                    <a:pt x="2689021" y="4800612"/>
                    <a:pt x="2533550" y="4800612"/>
                  </a:cubicBezTo>
                  <a:lnTo>
                    <a:pt x="281506" y="4800612"/>
                  </a:lnTo>
                  <a:cubicBezTo>
                    <a:pt x="126035" y="4800612"/>
                    <a:pt x="0" y="4674577"/>
                    <a:pt x="0" y="4519106"/>
                  </a:cubicBezTo>
                  <a:lnTo>
                    <a:pt x="0" y="281506"/>
                  </a:lnTo>
                  <a:close/>
                </a:path>
              </a:pathLst>
            </a:cu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3451869" numCol="1" spcCol="1270" anchor="t" anchorCtr="0">
              <a:noAutofit/>
            </a:bodyPr>
            <a:lstStyle/>
            <a:p>
              <a:pPr algn="ctr" defTabSz="1066800">
                <a:spcBef>
                  <a:spcPct val="0"/>
                </a:spcBef>
              </a:pPr>
              <a:r>
                <a:rPr lang="en-US" sz="2800" b="1" dirty="0" err="1" smtClean="0">
                  <a:solidFill>
                    <a:schemeClr val="bg1"/>
                  </a:solidFill>
                  <a:latin typeface="+mj-lt"/>
                  <a:cs typeface="Calibri"/>
                </a:rPr>
                <a:t>Mikroskopis</a:t>
              </a:r>
              <a:endParaRPr lang="en-US" sz="2800" b="1" dirty="0" smtClean="0">
                <a:solidFill>
                  <a:schemeClr val="bg1"/>
                </a:solidFill>
                <a:latin typeface="+mj-lt"/>
                <a:cs typeface="Calibri"/>
              </a:endParaRPr>
            </a:p>
            <a:p>
              <a:pPr algn="ctr" defTabSz="1066800">
                <a:spcBef>
                  <a:spcPct val="0"/>
                </a:spcBef>
              </a:pPr>
              <a:r>
                <a:rPr lang="en-US" sz="2400" b="1" dirty="0" smtClean="0">
                  <a:solidFill>
                    <a:schemeClr val="bg1"/>
                  </a:solidFill>
                  <a:latin typeface="+mj-lt"/>
                  <a:cs typeface="Calibri"/>
                </a:rPr>
                <a:t>BTA</a:t>
              </a:r>
              <a:endParaRPr lang="en-US" sz="2400" b="1" dirty="0">
                <a:solidFill>
                  <a:schemeClr val="bg1"/>
                </a:solidFill>
                <a:latin typeface="+mj-lt"/>
                <a:cs typeface="Calibri"/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415941" y="2292060"/>
              <a:ext cx="2433722" cy="1822740"/>
            </a:xfrm>
            <a:custGeom>
              <a:avLst/>
              <a:gdLst>
                <a:gd name="connsiteX0" fmla="*/ 0 w 2433723"/>
                <a:gd name="connsiteY0" fmla="*/ 243372 h 2660940"/>
                <a:gd name="connsiteX1" fmla="*/ 243372 w 2433723"/>
                <a:gd name="connsiteY1" fmla="*/ 0 h 2660940"/>
                <a:gd name="connsiteX2" fmla="*/ 2190351 w 2433723"/>
                <a:gd name="connsiteY2" fmla="*/ 0 h 2660940"/>
                <a:gd name="connsiteX3" fmla="*/ 2433723 w 2433723"/>
                <a:gd name="connsiteY3" fmla="*/ 243372 h 2660940"/>
                <a:gd name="connsiteX4" fmla="*/ 2433723 w 2433723"/>
                <a:gd name="connsiteY4" fmla="*/ 2417568 h 2660940"/>
                <a:gd name="connsiteX5" fmla="*/ 2190351 w 2433723"/>
                <a:gd name="connsiteY5" fmla="*/ 2660940 h 2660940"/>
                <a:gd name="connsiteX6" fmla="*/ 243372 w 2433723"/>
                <a:gd name="connsiteY6" fmla="*/ 2660940 h 2660940"/>
                <a:gd name="connsiteX7" fmla="*/ 0 w 2433723"/>
                <a:gd name="connsiteY7" fmla="*/ 2417568 h 2660940"/>
                <a:gd name="connsiteX8" fmla="*/ 0 w 2433723"/>
                <a:gd name="connsiteY8" fmla="*/ 243372 h 2660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33723" h="2660940">
                  <a:moveTo>
                    <a:pt x="0" y="243372"/>
                  </a:moveTo>
                  <a:cubicBezTo>
                    <a:pt x="0" y="108961"/>
                    <a:pt x="108961" y="0"/>
                    <a:pt x="243372" y="0"/>
                  </a:cubicBezTo>
                  <a:lnTo>
                    <a:pt x="2190351" y="0"/>
                  </a:lnTo>
                  <a:cubicBezTo>
                    <a:pt x="2324762" y="0"/>
                    <a:pt x="2433723" y="108961"/>
                    <a:pt x="2433723" y="243372"/>
                  </a:cubicBezTo>
                  <a:lnTo>
                    <a:pt x="2433723" y="2417568"/>
                  </a:lnTo>
                  <a:cubicBezTo>
                    <a:pt x="2433723" y="2551979"/>
                    <a:pt x="2324762" y="2660940"/>
                    <a:pt x="2190351" y="2660940"/>
                  </a:cubicBezTo>
                  <a:lnTo>
                    <a:pt x="243372" y="2660940"/>
                  </a:lnTo>
                  <a:cubicBezTo>
                    <a:pt x="108961" y="2660940"/>
                    <a:pt x="0" y="2551979"/>
                    <a:pt x="0" y="2417568"/>
                  </a:cubicBezTo>
                  <a:lnTo>
                    <a:pt x="0" y="243372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1921" tIns="101761" rIns="111921" bIns="101761" numCol="1" spcCol="1270" anchor="t" anchorCtr="0">
              <a:noAutofit/>
            </a:bodyPr>
            <a:lstStyle/>
            <a:p>
              <a:pPr defTabSz="711200">
                <a:spcBef>
                  <a:spcPct val="0"/>
                </a:spcBef>
              </a:pPr>
              <a:r>
                <a:rPr lang="en-US" sz="16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Pasien</a:t>
              </a:r>
              <a:endParaRPr 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71450" lvl="1" indent="-171450" defTabSz="711200">
                <a:spcBef>
                  <a:spcPct val="0"/>
                </a:spcBef>
                <a:buChar char="••"/>
              </a:pPr>
              <a:r>
                <a:rPr lang="en-US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Diagnosa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yang </a:t>
              </a:r>
              <a:r>
                <a:rPr lang="en-US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belum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en-US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ada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sarana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TCM)</a:t>
              </a:r>
            </a:p>
            <a:p>
              <a:pPr marL="171450" lvl="1" indent="-171450" defTabSz="711200">
                <a:spcBef>
                  <a:spcPct val="0"/>
                </a:spcBef>
                <a:buChar char="••"/>
              </a:pPr>
              <a:r>
                <a:rPr lang="en-US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Semua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Pasien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Follow Up</a:t>
              </a:r>
              <a:endParaRPr lang="id-ID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3253111" y="1371600"/>
              <a:ext cx="2867670" cy="2971800"/>
            </a:xfrm>
            <a:custGeom>
              <a:avLst/>
              <a:gdLst>
                <a:gd name="connsiteX0" fmla="*/ 0 w 2807140"/>
                <a:gd name="connsiteY0" fmla="*/ 280714 h 4800612"/>
                <a:gd name="connsiteX1" fmla="*/ 280714 w 2807140"/>
                <a:gd name="connsiteY1" fmla="*/ 0 h 4800612"/>
                <a:gd name="connsiteX2" fmla="*/ 2526426 w 2807140"/>
                <a:gd name="connsiteY2" fmla="*/ 0 h 4800612"/>
                <a:gd name="connsiteX3" fmla="*/ 2807140 w 2807140"/>
                <a:gd name="connsiteY3" fmla="*/ 280714 h 4800612"/>
                <a:gd name="connsiteX4" fmla="*/ 2807140 w 2807140"/>
                <a:gd name="connsiteY4" fmla="*/ 4519898 h 4800612"/>
                <a:gd name="connsiteX5" fmla="*/ 2526426 w 2807140"/>
                <a:gd name="connsiteY5" fmla="*/ 4800612 h 4800612"/>
                <a:gd name="connsiteX6" fmla="*/ 280714 w 2807140"/>
                <a:gd name="connsiteY6" fmla="*/ 4800612 h 4800612"/>
                <a:gd name="connsiteX7" fmla="*/ 0 w 2807140"/>
                <a:gd name="connsiteY7" fmla="*/ 4519898 h 4800612"/>
                <a:gd name="connsiteX8" fmla="*/ 0 w 2807140"/>
                <a:gd name="connsiteY8" fmla="*/ 280714 h 480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07140" h="4800612">
                  <a:moveTo>
                    <a:pt x="0" y="280714"/>
                  </a:moveTo>
                  <a:cubicBezTo>
                    <a:pt x="0" y="125680"/>
                    <a:pt x="125680" y="0"/>
                    <a:pt x="280714" y="0"/>
                  </a:cubicBezTo>
                  <a:lnTo>
                    <a:pt x="2526426" y="0"/>
                  </a:lnTo>
                  <a:cubicBezTo>
                    <a:pt x="2681460" y="0"/>
                    <a:pt x="2807140" y="125680"/>
                    <a:pt x="2807140" y="280714"/>
                  </a:cubicBezTo>
                  <a:lnTo>
                    <a:pt x="2807140" y="4519898"/>
                  </a:lnTo>
                  <a:cubicBezTo>
                    <a:pt x="2807140" y="4674932"/>
                    <a:pt x="2681460" y="4800612"/>
                    <a:pt x="2526426" y="4800612"/>
                  </a:cubicBezTo>
                  <a:lnTo>
                    <a:pt x="280714" y="4800612"/>
                  </a:lnTo>
                  <a:cubicBezTo>
                    <a:pt x="125680" y="4800612"/>
                    <a:pt x="0" y="4674932"/>
                    <a:pt x="0" y="4519898"/>
                  </a:cubicBezTo>
                  <a:lnTo>
                    <a:pt x="0" y="28071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3451869" numCol="1" spcCol="1270" anchor="t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dirty="0" err="1" smtClean="0">
                  <a:solidFill>
                    <a:schemeClr val="bg1"/>
                  </a:solidFill>
                  <a:latin typeface="+mj-lt"/>
                  <a:cs typeface="Calibri"/>
                </a:rPr>
                <a:t>Biakan</a:t>
              </a:r>
              <a:r>
                <a:rPr lang="en-US" sz="2400" b="1" dirty="0" smtClean="0">
                  <a:solidFill>
                    <a:schemeClr val="bg1"/>
                  </a:solidFill>
                  <a:latin typeface="+mj-lt"/>
                  <a:cs typeface="Calibri"/>
                </a:rPr>
                <a:t> &amp;DST</a:t>
              </a:r>
              <a:endParaRPr lang="en-US" sz="2400" b="1" dirty="0">
                <a:solidFill>
                  <a:schemeClr val="bg1"/>
                </a:solidFill>
                <a:latin typeface="+mj-lt"/>
                <a:cs typeface="Calibri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3352800" y="2133600"/>
              <a:ext cx="2721495" cy="1820271"/>
            </a:xfrm>
            <a:custGeom>
              <a:avLst/>
              <a:gdLst>
                <a:gd name="connsiteX0" fmla="*/ 0 w 2645336"/>
                <a:gd name="connsiteY0" fmla="*/ 164235 h 1642353"/>
                <a:gd name="connsiteX1" fmla="*/ 164235 w 2645336"/>
                <a:gd name="connsiteY1" fmla="*/ 0 h 1642353"/>
                <a:gd name="connsiteX2" fmla="*/ 2481101 w 2645336"/>
                <a:gd name="connsiteY2" fmla="*/ 0 h 1642353"/>
                <a:gd name="connsiteX3" fmla="*/ 2645336 w 2645336"/>
                <a:gd name="connsiteY3" fmla="*/ 164235 h 1642353"/>
                <a:gd name="connsiteX4" fmla="*/ 2645336 w 2645336"/>
                <a:gd name="connsiteY4" fmla="*/ 1478118 h 1642353"/>
                <a:gd name="connsiteX5" fmla="*/ 2481101 w 2645336"/>
                <a:gd name="connsiteY5" fmla="*/ 1642353 h 1642353"/>
                <a:gd name="connsiteX6" fmla="*/ 164235 w 2645336"/>
                <a:gd name="connsiteY6" fmla="*/ 1642353 h 1642353"/>
                <a:gd name="connsiteX7" fmla="*/ 0 w 2645336"/>
                <a:gd name="connsiteY7" fmla="*/ 1478118 h 1642353"/>
                <a:gd name="connsiteX8" fmla="*/ 0 w 2645336"/>
                <a:gd name="connsiteY8" fmla="*/ 164235 h 1642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5336" h="1642353">
                  <a:moveTo>
                    <a:pt x="0" y="164235"/>
                  </a:moveTo>
                  <a:cubicBezTo>
                    <a:pt x="0" y="73531"/>
                    <a:pt x="73531" y="0"/>
                    <a:pt x="164235" y="0"/>
                  </a:cubicBezTo>
                  <a:lnTo>
                    <a:pt x="2481101" y="0"/>
                  </a:lnTo>
                  <a:cubicBezTo>
                    <a:pt x="2571805" y="0"/>
                    <a:pt x="2645336" y="73531"/>
                    <a:pt x="2645336" y="164235"/>
                  </a:cubicBezTo>
                  <a:lnTo>
                    <a:pt x="2645336" y="1478118"/>
                  </a:lnTo>
                  <a:cubicBezTo>
                    <a:pt x="2645336" y="1568822"/>
                    <a:pt x="2571805" y="1642353"/>
                    <a:pt x="2481101" y="1642353"/>
                  </a:cubicBezTo>
                  <a:lnTo>
                    <a:pt x="164235" y="1642353"/>
                  </a:lnTo>
                  <a:cubicBezTo>
                    <a:pt x="73531" y="1642353"/>
                    <a:pt x="0" y="1568822"/>
                    <a:pt x="0" y="1478118"/>
                  </a:cubicBezTo>
                  <a:lnTo>
                    <a:pt x="0" y="164235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3823" tIns="82393" rIns="93823" bIns="82393" numCol="1" spcCol="1270" anchor="t" anchorCtr="0">
              <a:noAutofit/>
            </a:bodyPr>
            <a:lstStyle/>
            <a:p>
              <a:pPr defTabSz="800100">
                <a:lnSpc>
                  <a:spcPct val="90000"/>
                </a:lnSpc>
                <a:spcBef>
                  <a:spcPct val="0"/>
                </a:spcBef>
              </a:pPr>
              <a:r>
                <a:rPr lang="en-US" b="1" dirty="0" err="1" smtClean="0">
                  <a:solidFill>
                    <a:srgbClr val="FF0000"/>
                  </a:solidFill>
                  <a:latin typeface="Calibri"/>
                  <a:cs typeface="Calibri"/>
                </a:rPr>
                <a:t>Metode</a:t>
              </a:r>
              <a:endParaRPr lang="en-US" b="1" dirty="0" smtClean="0">
                <a:solidFill>
                  <a:srgbClr val="FF0000"/>
                </a:solidFill>
                <a:latin typeface="Calibri"/>
                <a:cs typeface="Calibri"/>
              </a:endParaRPr>
            </a:p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buChar char="••"/>
              </a:pPr>
              <a:r>
                <a:rPr lang="en-US" b="1" dirty="0" smtClean="0">
                  <a:solidFill>
                    <a:srgbClr val="FF0000"/>
                  </a:solidFill>
                  <a:latin typeface="Calibri"/>
                  <a:cs typeface="Calibri"/>
                </a:rPr>
                <a:t>Media </a:t>
              </a:r>
              <a:r>
                <a:rPr lang="en-US" b="1" dirty="0" err="1" smtClean="0">
                  <a:solidFill>
                    <a:srgbClr val="FF0000"/>
                  </a:solidFill>
                  <a:latin typeface="Calibri"/>
                  <a:cs typeface="Calibri"/>
                </a:rPr>
                <a:t>Cair</a:t>
              </a:r>
              <a:r>
                <a:rPr lang="en-US" b="1" dirty="0" smtClean="0">
                  <a:solidFill>
                    <a:srgbClr val="FF0000"/>
                  </a:solidFill>
                  <a:latin typeface="Calibri"/>
                  <a:cs typeface="Calibri"/>
                </a:rPr>
                <a:t> (MGIT)</a:t>
              </a:r>
              <a:endParaRPr lang="id-ID" b="1" dirty="0">
                <a:solidFill>
                  <a:srgbClr val="FF0000"/>
                </a:solidFill>
                <a:latin typeface="Calibri"/>
                <a:cs typeface="Calibri"/>
              </a:endParaRPr>
            </a:p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buChar char="••"/>
              </a:pPr>
              <a:r>
                <a:rPr lang="en-US" b="1" dirty="0" smtClean="0">
                  <a:solidFill>
                    <a:srgbClr val="FF0000"/>
                  </a:solidFill>
                  <a:latin typeface="Calibri"/>
                  <a:cs typeface="Calibri"/>
                </a:rPr>
                <a:t>Media </a:t>
              </a:r>
              <a:r>
                <a:rPr lang="en-US" b="1" dirty="0" err="1" smtClean="0">
                  <a:solidFill>
                    <a:srgbClr val="FF0000"/>
                  </a:solidFill>
                  <a:latin typeface="Calibri"/>
                  <a:cs typeface="Calibri"/>
                </a:rPr>
                <a:t>Padat</a:t>
              </a:r>
              <a:r>
                <a:rPr lang="en-US" b="1" dirty="0" smtClean="0">
                  <a:solidFill>
                    <a:srgbClr val="FF0000"/>
                  </a:solidFill>
                  <a:latin typeface="Calibri"/>
                  <a:cs typeface="Calibri"/>
                </a:rPr>
                <a:t> (LJ)</a:t>
              </a:r>
              <a:endParaRPr lang="id-ID" b="1" dirty="0">
                <a:solidFill>
                  <a:srgbClr val="FF0000"/>
                </a:solidFill>
                <a:latin typeface="Calibri"/>
                <a:cs typeface="Calibri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6253636" y="1437405"/>
              <a:ext cx="2807140" cy="2982196"/>
            </a:xfrm>
            <a:custGeom>
              <a:avLst/>
              <a:gdLst>
                <a:gd name="connsiteX0" fmla="*/ 0 w 2807140"/>
                <a:gd name="connsiteY0" fmla="*/ 280714 h 4798576"/>
                <a:gd name="connsiteX1" fmla="*/ 280714 w 2807140"/>
                <a:gd name="connsiteY1" fmla="*/ 0 h 4798576"/>
                <a:gd name="connsiteX2" fmla="*/ 2526426 w 2807140"/>
                <a:gd name="connsiteY2" fmla="*/ 0 h 4798576"/>
                <a:gd name="connsiteX3" fmla="*/ 2807140 w 2807140"/>
                <a:gd name="connsiteY3" fmla="*/ 280714 h 4798576"/>
                <a:gd name="connsiteX4" fmla="*/ 2807140 w 2807140"/>
                <a:gd name="connsiteY4" fmla="*/ 4517862 h 4798576"/>
                <a:gd name="connsiteX5" fmla="*/ 2526426 w 2807140"/>
                <a:gd name="connsiteY5" fmla="*/ 4798576 h 4798576"/>
                <a:gd name="connsiteX6" fmla="*/ 280714 w 2807140"/>
                <a:gd name="connsiteY6" fmla="*/ 4798576 h 4798576"/>
                <a:gd name="connsiteX7" fmla="*/ 0 w 2807140"/>
                <a:gd name="connsiteY7" fmla="*/ 4517862 h 4798576"/>
                <a:gd name="connsiteX8" fmla="*/ 0 w 2807140"/>
                <a:gd name="connsiteY8" fmla="*/ 280714 h 479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07140" h="4798576">
                  <a:moveTo>
                    <a:pt x="0" y="280714"/>
                  </a:moveTo>
                  <a:cubicBezTo>
                    <a:pt x="0" y="125680"/>
                    <a:pt x="125680" y="0"/>
                    <a:pt x="280714" y="0"/>
                  </a:cubicBezTo>
                  <a:lnTo>
                    <a:pt x="2526426" y="0"/>
                  </a:lnTo>
                  <a:cubicBezTo>
                    <a:pt x="2681460" y="0"/>
                    <a:pt x="2807140" y="125680"/>
                    <a:pt x="2807140" y="280714"/>
                  </a:cubicBezTo>
                  <a:lnTo>
                    <a:pt x="2807140" y="4517862"/>
                  </a:lnTo>
                  <a:cubicBezTo>
                    <a:pt x="2807140" y="4672896"/>
                    <a:pt x="2681460" y="4798576"/>
                    <a:pt x="2526426" y="4798576"/>
                  </a:cubicBezTo>
                  <a:lnTo>
                    <a:pt x="280714" y="4798576"/>
                  </a:lnTo>
                  <a:cubicBezTo>
                    <a:pt x="125680" y="4798576"/>
                    <a:pt x="0" y="4672896"/>
                    <a:pt x="0" y="4517862"/>
                  </a:cubicBezTo>
                  <a:lnTo>
                    <a:pt x="0" y="280714"/>
                  </a:lnTo>
                  <a:close/>
                </a:path>
              </a:pathLst>
            </a:cu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3450444" numCol="1" spcCol="1270" anchor="t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dirty="0" err="1" smtClean="0">
                  <a:solidFill>
                    <a:schemeClr val="bg1"/>
                  </a:solidFill>
                  <a:latin typeface="+mj-lt"/>
                  <a:cs typeface="Calibri"/>
                </a:rPr>
                <a:t>Tes</a:t>
              </a:r>
              <a:r>
                <a:rPr lang="en-US" b="1" dirty="0" smtClean="0">
                  <a:solidFill>
                    <a:schemeClr val="bg1"/>
                  </a:solidFill>
                  <a:latin typeface="+mj-lt"/>
                  <a:cs typeface="Calibri"/>
                </a:rPr>
                <a:t> </a:t>
              </a:r>
              <a:r>
                <a:rPr lang="en-US" b="1" dirty="0" err="1" smtClean="0">
                  <a:solidFill>
                    <a:schemeClr val="bg1"/>
                  </a:solidFill>
                  <a:latin typeface="+mj-lt"/>
                  <a:cs typeface="Calibri"/>
                </a:rPr>
                <a:t>Cepat</a:t>
              </a:r>
              <a:r>
                <a:rPr lang="en-US" b="1" dirty="0" smtClean="0">
                  <a:solidFill>
                    <a:schemeClr val="bg1"/>
                  </a:solidFill>
                  <a:latin typeface="+mj-lt"/>
                  <a:cs typeface="Calibri"/>
                </a:rPr>
                <a:t> </a:t>
              </a:r>
              <a:r>
                <a:rPr lang="en-US" b="1" dirty="0" err="1" smtClean="0">
                  <a:solidFill>
                    <a:schemeClr val="bg1"/>
                  </a:solidFill>
                  <a:latin typeface="+mj-lt"/>
                  <a:cs typeface="Calibri"/>
                </a:rPr>
                <a:t>Molekuler</a:t>
              </a:r>
              <a:endParaRPr lang="en-US" b="1" dirty="0" smtClean="0">
                <a:solidFill>
                  <a:schemeClr val="bg1"/>
                </a:solidFill>
                <a:latin typeface="+mj-lt"/>
                <a:cs typeface="Calibri"/>
              </a:endParaRPr>
            </a:p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dirty="0" smtClean="0">
                  <a:solidFill>
                    <a:schemeClr val="bg1"/>
                  </a:solidFill>
                  <a:latin typeface="+mj-lt"/>
                  <a:cs typeface="Calibri"/>
                </a:rPr>
                <a:t>(TCM)</a:t>
              </a:r>
              <a:endParaRPr lang="en-US" b="1" dirty="0">
                <a:solidFill>
                  <a:schemeClr val="bg1"/>
                </a:solidFill>
                <a:latin typeface="+mj-lt"/>
                <a:cs typeface="Calibri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6331274" y="2286001"/>
              <a:ext cx="2565626" cy="1676400"/>
            </a:xfrm>
            <a:custGeom>
              <a:avLst/>
              <a:gdLst>
                <a:gd name="connsiteX0" fmla="*/ 0 w 2597997"/>
                <a:gd name="connsiteY0" fmla="*/ 259800 h 3260674"/>
                <a:gd name="connsiteX1" fmla="*/ 259800 w 2597997"/>
                <a:gd name="connsiteY1" fmla="*/ 0 h 3260674"/>
                <a:gd name="connsiteX2" fmla="*/ 2338197 w 2597997"/>
                <a:gd name="connsiteY2" fmla="*/ 0 h 3260674"/>
                <a:gd name="connsiteX3" fmla="*/ 2597997 w 2597997"/>
                <a:gd name="connsiteY3" fmla="*/ 259800 h 3260674"/>
                <a:gd name="connsiteX4" fmla="*/ 2597997 w 2597997"/>
                <a:gd name="connsiteY4" fmla="*/ 3000874 h 3260674"/>
                <a:gd name="connsiteX5" fmla="*/ 2338197 w 2597997"/>
                <a:gd name="connsiteY5" fmla="*/ 3260674 h 3260674"/>
                <a:gd name="connsiteX6" fmla="*/ 259800 w 2597997"/>
                <a:gd name="connsiteY6" fmla="*/ 3260674 h 3260674"/>
                <a:gd name="connsiteX7" fmla="*/ 0 w 2597997"/>
                <a:gd name="connsiteY7" fmla="*/ 3000874 h 3260674"/>
                <a:gd name="connsiteX8" fmla="*/ 0 w 2597997"/>
                <a:gd name="connsiteY8" fmla="*/ 259800 h 3260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7997" h="3260674">
                  <a:moveTo>
                    <a:pt x="0" y="259800"/>
                  </a:moveTo>
                  <a:cubicBezTo>
                    <a:pt x="0" y="116316"/>
                    <a:pt x="116316" y="0"/>
                    <a:pt x="259800" y="0"/>
                  </a:cubicBezTo>
                  <a:lnTo>
                    <a:pt x="2338197" y="0"/>
                  </a:lnTo>
                  <a:cubicBezTo>
                    <a:pt x="2481681" y="0"/>
                    <a:pt x="2597997" y="116316"/>
                    <a:pt x="2597997" y="259800"/>
                  </a:cubicBezTo>
                  <a:lnTo>
                    <a:pt x="2597997" y="3000874"/>
                  </a:lnTo>
                  <a:cubicBezTo>
                    <a:pt x="2597997" y="3144358"/>
                    <a:pt x="2481681" y="3260674"/>
                    <a:pt x="2338197" y="3260674"/>
                  </a:cubicBezTo>
                  <a:lnTo>
                    <a:pt x="259800" y="3260674"/>
                  </a:lnTo>
                  <a:cubicBezTo>
                    <a:pt x="116316" y="3260674"/>
                    <a:pt x="0" y="3144358"/>
                    <a:pt x="0" y="3000874"/>
                  </a:cubicBezTo>
                  <a:lnTo>
                    <a:pt x="0" y="259800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6893" tIns="114193" rIns="126893" bIns="114193" numCol="1" spcCol="1270" anchor="t" anchorCtr="0">
              <a:noAutofit/>
            </a:bodyPr>
            <a:lstStyle/>
            <a:p>
              <a:pPr defTabSz="889000">
                <a:lnSpc>
                  <a:spcPct val="90000"/>
                </a:lnSpc>
                <a:spcBef>
                  <a:spcPct val="0"/>
                </a:spcBef>
              </a:pPr>
              <a:r>
                <a:rPr lang="en-US" b="1" dirty="0" err="1" smtClean="0">
                  <a:latin typeface="Calibri"/>
                  <a:cs typeface="Calibri"/>
                </a:rPr>
                <a:t>Pasien</a:t>
              </a:r>
              <a:endParaRPr lang="en-US" b="1" dirty="0">
                <a:latin typeface="Calibri"/>
                <a:cs typeface="Calibri"/>
              </a:endParaRP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buChar char="••"/>
              </a:pPr>
              <a:r>
                <a:rPr lang="en-US" dirty="0" err="1" smtClean="0">
                  <a:latin typeface="Calibri"/>
                  <a:cs typeface="Calibri"/>
                </a:rPr>
                <a:t>Diagnosa</a:t>
              </a:r>
              <a:r>
                <a:rPr lang="en-US" dirty="0" smtClean="0">
                  <a:latin typeface="Calibri"/>
                  <a:cs typeface="Calibri"/>
                </a:rPr>
                <a:t> </a:t>
              </a:r>
              <a:r>
                <a:rPr lang="en-US" dirty="0" err="1" smtClean="0">
                  <a:latin typeface="Calibri"/>
                  <a:cs typeface="Calibri"/>
                </a:rPr>
                <a:t>terduga</a:t>
              </a:r>
              <a:r>
                <a:rPr lang="en-US" dirty="0" smtClean="0">
                  <a:latin typeface="Calibri"/>
                  <a:cs typeface="Calibri"/>
                </a:rPr>
                <a:t> TB MDR</a:t>
              </a: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buChar char="••"/>
              </a:pPr>
              <a:endParaRPr lang="id-ID" dirty="0">
                <a:latin typeface="Calibri"/>
                <a:cs typeface="Calibri"/>
              </a:endParaRP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buChar char="••"/>
              </a:pPr>
              <a:r>
                <a:rPr lang="en-US" dirty="0" err="1" smtClean="0">
                  <a:latin typeface="Calibri"/>
                  <a:cs typeface="Calibri"/>
                </a:rPr>
                <a:t>Deteksi</a:t>
              </a:r>
              <a:r>
                <a:rPr lang="en-US" dirty="0" smtClean="0">
                  <a:latin typeface="Calibri"/>
                  <a:cs typeface="Calibri"/>
                </a:rPr>
                <a:t> DNA</a:t>
              </a:r>
              <a:endParaRPr lang="id-ID" dirty="0">
                <a:latin typeface="Calibri"/>
                <a:cs typeface="Calibri"/>
              </a:endParaRPr>
            </a:p>
          </p:txBody>
        </p:sp>
        <p:sp>
          <p:nvSpPr>
            <p:cNvPr id="23" name="Down Arrow 22"/>
            <p:cNvSpPr/>
            <p:nvPr/>
          </p:nvSpPr>
          <p:spPr>
            <a:xfrm rot="16045545">
              <a:off x="5861724" y="5897339"/>
              <a:ext cx="619125" cy="462465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519457" y="5678264"/>
              <a:ext cx="2411443" cy="9144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err="1" smtClean="0">
                  <a:solidFill>
                    <a:schemeClr val="tx1"/>
                  </a:solidFill>
                </a:rPr>
                <a:t>Indikator</a:t>
              </a:r>
              <a:r>
                <a:rPr lang="en-US" b="1" dirty="0" smtClean="0">
                  <a:solidFill>
                    <a:schemeClr val="tx1"/>
                  </a:solidFill>
                </a:rPr>
                <a:t> Program CNR </a:t>
              </a:r>
              <a:r>
                <a:rPr lang="en-US" b="1" dirty="0" err="1" smtClean="0">
                  <a:solidFill>
                    <a:schemeClr val="tx1"/>
                  </a:solidFill>
                </a:rPr>
                <a:t>dan</a:t>
              </a:r>
              <a:r>
                <a:rPr lang="en-US" b="1" dirty="0" smtClean="0">
                  <a:solidFill>
                    <a:schemeClr val="tx1"/>
                  </a:solidFill>
                </a:rPr>
                <a:t> CURE RATE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8" name="Straight Arrow Connector 17"/>
          <p:cNvCxnSpPr/>
          <p:nvPr/>
        </p:nvCxnSpPr>
        <p:spPr>
          <a:xfrm>
            <a:off x="2681791" y="5420801"/>
            <a:ext cx="1962019" cy="3719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648200" y="4267200"/>
            <a:ext cx="0" cy="45875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0800000" flipV="1">
            <a:off x="4743452" y="5486400"/>
            <a:ext cx="2038348" cy="30635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886200" y="4800600"/>
            <a:ext cx="1697831" cy="5826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 err="1" smtClean="0"/>
              <a:t>Rujukan</a:t>
            </a:r>
            <a:r>
              <a:rPr lang="en-US" sz="1600" dirty="0" smtClean="0"/>
              <a:t> </a:t>
            </a:r>
            <a:r>
              <a:rPr lang="en-US" sz="1600" dirty="0" err="1" smtClean="0"/>
              <a:t>dari</a:t>
            </a:r>
            <a:r>
              <a:rPr lang="en-US" sz="1600" dirty="0" smtClean="0"/>
              <a:t> RS PMDT</a:t>
            </a:r>
            <a:endParaRPr lang="en-US" sz="1600" dirty="0"/>
          </a:p>
        </p:txBody>
      </p:sp>
      <p:sp>
        <p:nvSpPr>
          <p:cNvPr id="30" name="Rounded Rectangle 29"/>
          <p:cNvSpPr/>
          <p:nvPr/>
        </p:nvSpPr>
        <p:spPr>
          <a:xfrm>
            <a:off x="1371600" y="4800600"/>
            <a:ext cx="1981200" cy="533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 smtClean="0"/>
              <a:t>Rujukan</a:t>
            </a:r>
            <a:r>
              <a:rPr lang="en-US" b="1" dirty="0" smtClean="0"/>
              <a:t> </a:t>
            </a:r>
            <a:r>
              <a:rPr lang="en-US" b="1" dirty="0" err="1" smtClean="0"/>
              <a:t>Uji</a:t>
            </a:r>
            <a:r>
              <a:rPr lang="en-US" b="1" dirty="0" smtClean="0"/>
              <a:t> </a:t>
            </a:r>
            <a:r>
              <a:rPr lang="en-US" b="1" dirty="0" err="1" smtClean="0"/>
              <a:t>Silang</a:t>
            </a:r>
            <a:r>
              <a:rPr lang="en-US" b="1" dirty="0" smtClean="0"/>
              <a:t> (PME)</a:t>
            </a:r>
            <a:endParaRPr lang="id-ID" b="1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2286000" y="4343400"/>
            <a:ext cx="0" cy="45875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5867400" y="4724400"/>
            <a:ext cx="2057400" cy="6096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/>
              <a:t>RS PMDT</a:t>
            </a:r>
            <a:endParaRPr lang="id-ID" b="1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6934200" y="4267200"/>
            <a:ext cx="0" cy="45875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1295400" y="5638800"/>
            <a:ext cx="2057400" cy="6096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 smtClean="0"/>
              <a:t>Indikator</a:t>
            </a:r>
            <a:r>
              <a:rPr lang="en-US" b="1" dirty="0" smtClean="0"/>
              <a:t> </a:t>
            </a:r>
            <a:r>
              <a:rPr lang="en-US" b="1" dirty="0" err="1" smtClean="0"/>
              <a:t>Uji</a:t>
            </a:r>
            <a:r>
              <a:rPr lang="en-US" b="1" dirty="0" smtClean="0"/>
              <a:t> </a:t>
            </a:r>
            <a:r>
              <a:rPr lang="en-US" b="1" dirty="0" err="1" smtClean="0"/>
              <a:t>Silang</a:t>
            </a:r>
            <a:endParaRPr lang="id-ID" b="1" dirty="0"/>
          </a:p>
        </p:txBody>
      </p:sp>
      <p:cxnSp>
        <p:nvCxnSpPr>
          <p:cNvPr id="38" name="Straight Arrow Connector 37"/>
          <p:cNvCxnSpPr/>
          <p:nvPr/>
        </p:nvCxnSpPr>
        <p:spPr>
          <a:xfrm rot="5400000">
            <a:off x="2056623" y="5487177"/>
            <a:ext cx="306354" cy="158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4724400" y="5334000"/>
            <a:ext cx="0" cy="45875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000750" y="5715000"/>
            <a:ext cx="2457450" cy="40005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Eliminasi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TB</a:t>
            </a:r>
            <a:endParaRPr lang="id-ID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00750" y="6149975"/>
            <a:ext cx="2457450" cy="7078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latin typeface="+mj-lt"/>
                <a:cs typeface="Arial" pitchFamily="34" charset="0"/>
              </a:rPr>
              <a:t>Ranking Indonesia </a:t>
            </a:r>
            <a:r>
              <a:rPr lang="en-US" sz="2000" b="1" dirty="0" err="1" smtClean="0">
                <a:latin typeface="+mj-lt"/>
                <a:cs typeface="Arial" pitchFamily="34" charset="0"/>
              </a:rPr>
              <a:t>di</a:t>
            </a:r>
            <a:r>
              <a:rPr lang="en-US" sz="2000" b="1" dirty="0" smtClean="0">
                <a:latin typeface="+mj-lt"/>
                <a:cs typeface="Arial" pitchFamily="34" charset="0"/>
              </a:rPr>
              <a:t> TB </a:t>
            </a:r>
            <a:r>
              <a:rPr lang="en-US" sz="2000" b="1" dirty="0" err="1" smtClean="0">
                <a:latin typeface="+mj-lt"/>
                <a:cs typeface="Arial" pitchFamily="34" charset="0"/>
              </a:rPr>
              <a:t>Dunia</a:t>
            </a:r>
            <a:endParaRPr lang="id-ID" sz="2000" b="1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123517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8240"/>
            <a:ext cx="7848600" cy="732628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id-ID" sz="3200" b="1" dirty="0" smtClean="0">
                <a:solidFill>
                  <a:schemeClr val="bg1"/>
                </a:solidFill>
              </a:rPr>
              <a:t>Jejaring </a:t>
            </a:r>
            <a:r>
              <a:rPr lang="en-US" sz="3200" b="1" dirty="0" smtClean="0">
                <a:solidFill>
                  <a:schemeClr val="bg1"/>
                </a:solidFill>
              </a:rPr>
              <a:t>&amp; </a:t>
            </a:r>
            <a:r>
              <a:rPr lang="en-US" sz="3200" b="1" dirty="0" err="1" smtClean="0">
                <a:solidFill>
                  <a:schemeClr val="bg1"/>
                </a:solidFill>
              </a:rPr>
              <a:t>Mutu</a:t>
            </a:r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r>
              <a:rPr lang="id-ID" sz="3200" b="1" dirty="0" smtClean="0">
                <a:solidFill>
                  <a:schemeClr val="bg1"/>
                </a:solidFill>
              </a:rPr>
              <a:t>Lab</a:t>
            </a:r>
            <a:r>
              <a:rPr lang="en-US" sz="3200" dirty="0" err="1" smtClean="0">
                <a:solidFill>
                  <a:schemeClr val="bg1"/>
                </a:solidFill>
              </a:rPr>
              <a:t>oratorium</a:t>
            </a:r>
            <a:r>
              <a:rPr lang="en-US" sz="3200" dirty="0" smtClean="0">
                <a:solidFill>
                  <a:schemeClr val="bg1"/>
                </a:solidFill>
              </a:rPr>
              <a:t> TBC</a:t>
            </a:r>
            <a:r>
              <a:rPr lang="id-ID" sz="3200" b="1" dirty="0" smtClean="0">
                <a:solidFill>
                  <a:schemeClr val="bg1"/>
                </a:solidFill>
              </a:rPr>
              <a:t> </a:t>
            </a:r>
            <a:endParaRPr lang="id-ID" sz="3200" b="1" dirty="0">
              <a:solidFill>
                <a:schemeClr val="bg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00034" y="1877283"/>
            <a:ext cx="3233766" cy="4660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b="1" dirty="0" smtClean="0"/>
              <a:t>Lab. Rujukan Supra Nasional TB</a:t>
            </a:r>
            <a:endParaRPr lang="id-ID" b="1" dirty="0"/>
          </a:p>
        </p:txBody>
      </p:sp>
      <p:sp>
        <p:nvSpPr>
          <p:cNvPr id="42" name="Rectangle 41"/>
          <p:cNvSpPr/>
          <p:nvPr/>
        </p:nvSpPr>
        <p:spPr>
          <a:xfrm>
            <a:off x="500034" y="2571744"/>
            <a:ext cx="4071966" cy="3571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b="1" dirty="0" smtClean="0"/>
              <a:t>Laboratorium Rujukan Nasional</a:t>
            </a:r>
            <a:endParaRPr lang="id-ID" b="1" dirty="0"/>
          </a:p>
        </p:txBody>
      </p:sp>
      <p:sp>
        <p:nvSpPr>
          <p:cNvPr id="48" name="Rectangle 47"/>
          <p:cNvSpPr/>
          <p:nvPr/>
        </p:nvSpPr>
        <p:spPr>
          <a:xfrm>
            <a:off x="500034" y="3214686"/>
            <a:ext cx="4071966" cy="3571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b="1" dirty="0" smtClean="0"/>
              <a:t>Laboratorium Rujukan Regional</a:t>
            </a:r>
            <a:endParaRPr lang="id-ID" b="1" dirty="0"/>
          </a:p>
        </p:txBody>
      </p:sp>
      <p:sp>
        <p:nvSpPr>
          <p:cNvPr id="49" name="Rectangle 48"/>
          <p:cNvSpPr/>
          <p:nvPr/>
        </p:nvSpPr>
        <p:spPr>
          <a:xfrm>
            <a:off x="500034" y="3856834"/>
            <a:ext cx="4071966" cy="3571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b="1" dirty="0" smtClean="0"/>
              <a:t>Laboratorium Rujukan Provinsi</a:t>
            </a:r>
            <a:endParaRPr lang="id-ID" b="1" dirty="0"/>
          </a:p>
        </p:txBody>
      </p:sp>
      <p:sp>
        <p:nvSpPr>
          <p:cNvPr id="50" name="Rectangle 49"/>
          <p:cNvSpPr/>
          <p:nvPr/>
        </p:nvSpPr>
        <p:spPr>
          <a:xfrm>
            <a:off x="500034" y="4499776"/>
            <a:ext cx="4071966" cy="3571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b="1" dirty="0" smtClean="0"/>
              <a:t>Laboratorium Rujukan Intermediate</a:t>
            </a:r>
            <a:endParaRPr lang="id-ID" b="1" dirty="0"/>
          </a:p>
        </p:txBody>
      </p:sp>
      <p:sp>
        <p:nvSpPr>
          <p:cNvPr id="51" name="Rectangle 50"/>
          <p:cNvSpPr/>
          <p:nvPr/>
        </p:nvSpPr>
        <p:spPr>
          <a:xfrm>
            <a:off x="500034" y="5142718"/>
            <a:ext cx="4071966" cy="3571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b="1" dirty="0" smtClean="0"/>
              <a:t>Laboratorium Pelayanan </a:t>
            </a:r>
            <a:endParaRPr lang="id-ID" b="1" dirty="0"/>
          </a:p>
        </p:txBody>
      </p:sp>
      <p:sp>
        <p:nvSpPr>
          <p:cNvPr id="54" name="Rectangle 53"/>
          <p:cNvSpPr/>
          <p:nvPr/>
        </p:nvSpPr>
        <p:spPr>
          <a:xfrm>
            <a:off x="3460561" y="838200"/>
            <a:ext cx="2700860" cy="1143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b="1" dirty="0" smtClean="0"/>
              <a:t>Ditjen Yankes (Dit Fasyankes, Dit. PKP, Dit PKR</a:t>
            </a:r>
            <a:r>
              <a:rPr lang="en-US" b="1" dirty="0" smtClean="0"/>
              <a:t>, </a:t>
            </a:r>
            <a:r>
              <a:rPr lang="id-ID" b="1" dirty="0"/>
              <a:t>Dit. </a:t>
            </a:r>
            <a:r>
              <a:rPr lang="id-ID" b="1" dirty="0" smtClean="0"/>
              <a:t>MAY)</a:t>
            </a:r>
            <a:endParaRPr lang="id-ID" b="1" dirty="0"/>
          </a:p>
        </p:txBody>
      </p:sp>
      <p:cxnSp>
        <p:nvCxnSpPr>
          <p:cNvPr id="58" name="Straight Arrow Connector 57"/>
          <p:cNvCxnSpPr/>
          <p:nvPr/>
        </p:nvCxnSpPr>
        <p:spPr>
          <a:xfrm rot="5400000" flipH="1" flipV="1">
            <a:off x="2642380" y="3071811"/>
            <a:ext cx="284958" cy="79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60" name="Straight Arrow Connector 59"/>
          <p:cNvCxnSpPr/>
          <p:nvPr/>
        </p:nvCxnSpPr>
        <p:spPr>
          <a:xfrm rot="5400000" flipH="1" flipV="1">
            <a:off x="2643174" y="3713959"/>
            <a:ext cx="284958" cy="79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61" name="Straight Arrow Connector 60"/>
          <p:cNvCxnSpPr/>
          <p:nvPr/>
        </p:nvCxnSpPr>
        <p:spPr>
          <a:xfrm rot="5400000" flipH="1" flipV="1">
            <a:off x="2642380" y="4356901"/>
            <a:ext cx="284958" cy="79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63" name="Straight Arrow Connector 62"/>
          <p:cNvCxnSpPr/>
          <p:nvPr/>
        </p:nvCxnSpPr>
        <p:spPr>
          <a:xfrm rot="5400000" flipH="1" flipV="1">
            <a:off x="2643174" y="4999049"/>
            <a:ext cx="284958" cy="79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68" name="Rectangle 67"/>
          <p:cNvSpPr/>
          <p:nvPr/>
        </p:nvSpPr>
        <p:spPr>
          <a:xfrm>
            <a:off x="5143504" y="3733800"/>
            <a:ext cx="1928826" cy="4810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b="1" dirty="0" smtClean="0"/>
              <a:t>Dinkes Provinsi </a:t>
            </a:r>
            <a:endParaRPr lang="id-ID" dirty="0"/>
          </a:p>
        </p:txBody>
      </p:sp>
      <p:cxnSp>
        <p:nvCxnSpPr>
          <p:cNvPr id="69" name="Straight Arrow Connector 68"/>
          <p:cNvCxnSpPr>
            <a:stCxn id="49" idx="3"/>
            <a:endCxn id="68" idx="1"/>
          </p:cNvCxnSpPr>
          <p:nvPr/>
        </p:nvCxnSpPr>
        <p:spPr>
          <a:xfrm flipV="1">
            <a:off x="4572000" y="3974309"/>
            <a:ext cx="571504" cy="6112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76" name="Rectangle 75"/>
          <p:cNvSpPr/>
          <p:nvPr/>
        </p:nvSpPr>
        <p:spPr>
          <a:xfrm>
            <a:off x="6211202" y="1029083"/>
            <a:ext cx="1500198" cy="785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b="1" dirty="0" smtClean="0"/>
              <a:t>Dit. P2PML</a:t>
            </a:r>
            <a:endParaRPr lang="en-US" b="1" dirty="0" smtClean="0"/>
          </a:p>
        </p:txBody>
      </p:sp>
      <p:sp>
        <p:nvSpPr>
          <p:cNvPr id="78" name="Rectangle 77"/>
          <p:cNvSpPr/>
          <p:nvPr/>
        </p:nvSpPr>
        <p:spPr>
          <a:xfrm>
            <a:off x="5143504" y="4500570"/>
            <a:ext cx="1928826" cy="6048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b="1" dirty="0" smtClean="0"/>
              <a:t>Dinkes Kab/Kota*</a:t>
            </a:r>
            <a:endParaRPr lang="id-ID" b="1" dirty="0"/>
          </a:p>
        </p:txBody>
      </p:sp>
      <p:cxnSp>
        <p:nvCxnSpPr>
          <p:cNvPr id="79" name="Straight Arrow Connector 78"/>
          <p:cNvCxnSpPr>
            <a:endCxn id="78" idx="1"/>
          </p:cNvCxnSpPr>
          <p:nvPr/>
        </p:nvCxnSpPr>
        <p:spPr>
          <a:xfrm>
            <a:off x="4572000" y="4678371"/>
            <a:ext cx="571504" cy="124614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80" name="Straight Arrow Connector 79"/>
          <p:cNvCxnSpPr/>
          <p:nvPr/>
        </p:nvCxnSpPr>
        <p:spPr>
          <a:xfrm rot="5400000" flipH="1" flipV="1">
            <a:off x="4149915" y="3105320"/>
            <a:ext cx="284958" cy="794"/>
          </a:xfrm>
          <a:prstGeom prst="straightConnector1">
            <a:avLst/>
          </a:prstGeom>
          <a:ln w="47625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81" name="Straight Arrow Connector 80"/>
          <p:cNvCxnSpPr/>
          <p:nvPr/>
        </p:nvCxnSpPr>
        <p:spPr>
          <a:xfrm rot="5400000" flipH="1" flipV="1">
            <a:off x="4149121" y="3782567"/>
            <a:ext cx="284958" cy="794"/>
          </a:xfrm>
          <a:prstGeom prst="straightConnector1">
            <a:avLst/>
          </a:prstGeom>
          <a:ln w="47625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82" name="Straight Arrow Connector 81"/>
          <p:cNvCxnSpPr/>
          <p:nvPr/>
        </p:nvCxnSpPr>
        <p:spPr>
          <a:xfrm rot="5400000" flipH="1" flipV="1">
            <a:off x="4147516" y="4356900"/>
            <a:ext cx="284958" cy="794"/>
          </a:xfrm>
          <a:prstGeom prst="straightConnector1">
            <a:avLst/>
          </a:prstGeom>
          <a:ln w="47625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83" name="Straight Arrow Connector 82"/>
          <p:cNvCxnSpPr/>
          <p:nvPr/>
        </p:nvCxnSpPr>
        <p:spPr>
          <a:xfrm rot="5400000" flipH="1" flipV="1">
            <a:off x="4147516" y="5001543"/>
            <a:ext cx="284958" cy="794"/>
          </a:xfrm>
          <a:prstGeom prst="straightConnector1">
            <a:avLst/>
          </a:prstGeom>
          <a:ln w="47625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4289597" y="2126852"/>
            <a:ext cx="0" cy="463378"/>
          </a:xfrm>
          <a:prstGeom prst="straightConnector1">
            <a:avLst/>
          </a:prstGeom>
          <a:ln w="47625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3720841" y="1983646"/>
            <a:ext cx="21431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3808297" y="2089677"/>
            <a:ext cx="2978280" cy="23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rot="5400000">
            <a:off x="6680215" y="1983646"/>
            <a:ext cx="21431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rot="5400000" flipH="1" flipV="1">
            <a:off x="263022" y="6258512"/>
            <a:ext cx="284958" cy="794"/>
          </a:xfrm>
          <a:prstGeom prst="straightConnector1">
            <a:avLst/>
          </a:prstGeom>
          <a:ln w="47625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98" name="TextBox 97"/>
          <p:cNvSpPr txBox="1"/>
          <p:nvPr/>
        </p:nvSpPr>
        <p:spPr>
          <a:xfrm>
            <a:off x="547485" y="6074241"/>
            <a:ext cx="3260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Pembinaan &amp; Pengawasan mutu</a:t>
            </a:r>
            <a:endParaRPr lang="id-ID" dirty="0"/>
          </a:p>
        </p:txBody>
      </p:sp>
      <p:cxnSp>
        <p:nvCxnSpPr>
          <p:cNvPr id="99" name="Straight Arrow Connector 98"/>
          <p:cNvCxnSpPr/>
          <p:nvPr/>
        </p:nvCxnSpPr>
        <p:spPr>
          <a:xfrm rot="5400000" flipH="1" flipV="1">
            <a:off x="4022071" y="6283730"/>
            <a:ext cx="284958" cy="79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00" name="TextBox 99"/>
          <p:cNvSpPr txBox="1"/>
          <p:nvPr/>
        </p:nvSpPr>
        <p:spPr>
          <a:xfrm>
            <a:off x="4292791" y="6074242"/>
            <a:ext cx="2295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Mekanisme Rujukan</a:t>
            </a:r>
            <a:endParaRPr lang="id-ID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6500826" y="6284127"/>
            <a:ext cx="571504" cy="794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34" name="TextBox 33"/>
          <p:cNvSpPr txBox="1"/>
          <p:nvPr/>
        </p:nvSpPr>
        <p:spPr>
          <a:xfrm>
            <a:off x="7328815" y="6028709"/>
            <a:ext cx="181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Koordinasi </a:t>
            </a:r>
            <a:endParaRPr lang="id-ID" dirty="0"/>
          </a:p>
        </p:txBody>
      </p:sp>
      <p:cxnSp>
        <p:nvCxnSpPr>
          <p:cNvPr id="41" name="Straight Arrow Connector 40"/>
          <p:cNvCxnSpPr/>
          <p:nvPr/>
        </p:nvCxnSpPr>
        <p:spPr>
          <a:xfrm rot="5400000" flipH="1" flipV="1">
            <a:off x="2641586" y="2487624"/>
            <a:ext cx="284958" cy="79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55" name="Straight Arrow Connector 54"/>
          <p:cNvCxnSpPr/>
          <p:nvPr/>
        </p:nvCxnSpPr>
        <p:spPr>
          <a:xfrm flipH="1" flipV="1">
            <a:off x="5370252" y="2126852"/>
            <a:ext cx="1848" cy="1627730"/>
          </a:xfrm>
          <a:prstGeom prst="straightConnector1">
            <a:avLst/>
          </a:prstGeom>
          <a:ln w="47625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67" name="Straight Arrow Connector 66"/>
          <p:cNvCxnSpPr/>
          <p:nvPr/>
        </p:nvCxnSpPr>
        <p:spPr>
          <a:xfrm rot="5400000" flipH="1" flipV="1">
            <a:off x="5228171" y="4411497"/>
            <a:ext cx="284958" cy="794"/>
          </a:xfrm>
          <a:prstGeom prst="straightConnector1">
            <a:avLst/>
          </a:prstGeom>
          <a:ln w="47625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5799532" y="2304454"/>
            <a:ext cx="1" cy="1182682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38" name="Oval 37"/>
          <p:cNvSpPr/>
          <p:nvPr/>
        </p:nvSpPr>
        <p:spPr>
          <a:xfrm>
            <a:off x="990600" y="3733800"/>
            <a:ext cx="3352800" cy="533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663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8515"/>
            <a:ext cx="7116893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rmAutofit fontScale="475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id-ID" sz="4800" b="1" dirty="0">
                <a:solidFill>
                  <a:schemeClr val="bg1"/>
                </a:solidFill>
              </a:rPr>
              <a:t>K</a:t>
            </a:r>
            <a:r>
              <a:rPr lang="en-US" sz="4800" b="1" dirty="0" err="1">
                <a:solidFill>
                  <a:schemeClr val="bg1"/>
                </a:solidFill>
              </a:rPr>
              <a:t>epmenkes</a:t>
            </a:r>
            <a:r>
              <a:rPr lang="en-US" sz="4800" b="1" dirty="0">
                <a:solidFill>
                  <a:schemeClr val="bg1"/>
                </a:solidFill>
              </a:rPr>
              <a:t> </a:t>
            </a:r>
            <a:r>
              <a:rPr lang="id-ID" sz="4800" b="1" dirty="0">
                <a:solidFill>
                  <a:schemeClr val="bg1"/>
                </a:solidFill>
              </a:rPr>
              <a:t>Nomor 1909/Menkes/SK/IX/2011 </a:t>
            </a:r>
            <a:br>
              <a:rPr lang="id-ID" sz="4800" b="1" dirty="0">
                <a:solidFill>
                  <a:schemeClr val="bg1"/>
                </a:solidFill>
              </a:rPr>
            </a:br>
            <a:r>
              <a:rPr lang="id-ID" sz="4800" b="1" dirty="0">
                <a:solidFill>
                  <a:schemeClr val="bg1"/>
                </a:solidFill>
              </a:rPr>
              <a:t>tentang </a:t>
            </a:r>
            <a:br>
              <a:rPr lang="id-ID" sz="4800" b="1" dirty="0">
                <a:solidFill>
                  <a:schemeClr val="bg1"/>
                </a:solidFill>
              </a:rPr>
            </a:br>
            <a:r>
              <a:rPr lang="id-ID" sz="4800" b="1" dirty="0">
                <a:solidFill>
                  <a:schemeClr val="bg1"/>
                </a:solidFill>
              </a:rPr>
              <a:t>Laboratorium Rujukan Tuberkulosis Nasional</a:t>
            </a:r>
            <a:endParaRPr lang="en-US" sz="4800" b="1" dirty="0">
              <a:solidFill>
                <a:schemeClr val="bg1"/>
              </a:solidFill>
              <a:latin typeface="Perpetua" panose="02020502060401020303" pitchFamily="18" charset="0"/>
              <a:ea typeface="Cambria Math" panose="020405030504060302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/>
          </p:nvPr>
        </p:nvGraphicFramePr>
        <p:xfrm>
          <a:off x="1745621" y="1724833"/>
          <a:ext cx="573239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44589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866" y="364800"/>
            <a:ext cx="7775474" cy="849848"/>
          </a:xfrm>
        </p:spPr>
        <p:txBody>
          <a:bodyPr>
            <a:normAutofit/>
          </a:bodyPr>
          <a:lstStyle/>
          <a:p>
            <a:pPr algn="ctr"/>
            <a:r>
              <a:rPr lang="en-US" sz="4400" dirty="0" err="1" smtClean="0"/>
              <a:t>Peran</a:t>
            </a:r>
            <a:r>
              <a:rPr lang="en-US" sz="4400" dirty="0" smtClean="0"/>
              <a:t> </a:t>
            </a:r>
            <a:r>
              <a:rPr lang="en-US" sz="4400" dirty="0" err="1" smtClean="0"/>
              <a:t>komponen</a:t>
            </a:r>
            <a:r>
              <a:rPr lang="en-US" sz="4400" dirty="0" smtClean="0"/>
              <a:t> </a:t>
            </a:r>
            <a:r>
              <a:rPr lang="en-US" sz="4400" dirty="0" err="1" smtClean="0"/>
              <a:t>jejaring</a:t>
            </a:r>
            <a:endParaRPr lang="id-ID" sz="4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344" y="1433015"/>
            <a:ext cx="8575343" cy="4913194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RUS/LRI  </a:t>
            </a:r>
            <a:r>
              <a:rPr lang="en-US" b="1" dirty="0" err="1" smtClean="0"/>
              <a:t>Provinsi</a:t>
            </a:r>
            <a:endParaRPr lang="en-US" b="1" dirty="0" smtClean="0"/>
          </a:p>
          <a:p>
            <a:pPr marL="800100" lvl="1" indent="-342900" fontAlgn="b">
              <a:buFont typeface="+mj-lt"/>
              <a:buAutoNum type="arabicPeriod"/>
            </a:pP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/>
              <a:t>laboratorium</a:t>
            </a:r>
            <a:r>
              <a:rPr lang="en-US" dirty="0"/>
              <a:t> RUS 1 </a:t>
            </a: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laboratorium</a:t>
            </a:r>
            <a:r>
              <a:rPr lang="en-US" dirty="0"/>
              <a:t> RUS 1 di </a:t>
            </a:r>
            <a:r>
              <a:rPr lang="en-US" dirty="0" err="1" smtClean="0"/>
              <a:t>tingkat</a:t>
            </a:r>
            <a:r>
              <a:rPr lang="en-US" dirty="0"/>
              <a:t> </a:t>
            </a:r>
            <a:r>
              <a:rPr lang="en-US" dirty="0" err="1" smtClean="0"/>
              <a:t>kabupaten</a:t>
            </a:r>
            <a:r>
              <a:rPr lang="en-US" dirty="0"/>
              <a:t>/ </a:t>
            </a:r>
            <a:r>
              <a:rPr lang="en-US" dirty="0" err="1"/>
              <a:t>kota</a:t>
            </a:r>
            <a:r>
              <a:rPr lang="en-US" dirty="0"/>
              <a:t>.</a:t>
            </a:r>
          </a:p>
          <a:p>
            <a:pPr marL="800100" lvl="1" indent="-342900" fontAlgn="b">
              <a:buFont typeface="+mj-lt"/>
              <a:buAutoNum type="arabicPeriod"/>
            </a:pP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laboratorium</a:t>
            </a:r>
            <a:r>
              <a:rPr lang="en-US" dirty="0"/>
              <a:t> RUS 2 </a:t>
            </a: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terdapat</a:t>
            </a:r>
            <a:r>
              <a:rPr lang="en-US" dirty="0"/>
              <a:t> </a:t>
            </a:r>
            <a:r>
              <a:rPr lang="en-US" dirty="0" err="1"/>
              <a:t>laboratorium</a:t>
            </a:r>
            <a:r>
              <a:rPr lang="en-US" dirty="0"/>
              <a:t> RUS I di </a:t>
            </a:r>
            <a:r>
              <a:rPr lang="en-US" dirty="0" err="1" smtClean="0"/>
              <a:t>tingkat</a:t>
            </a:r>
            <a:r>
              <a:rPr lang="en-US" dirty="0"/>
              <a:t> </a:t>
            </a:r>
            <a:r>
              <a:rPr lang="en-US" dirty="0" err="1" smtClean="0"/>
              <a:t>kabupaten</a:t>
            </a:r>
            <a:r>
              <a:rPr lang="en-US" dirty="0"/>
              <a:t>/ </a:t>
            </a:r>
            <a:r>
              <a:rPr lang="en-US" dirty="0" err="1"/>
              <a:t>kota</a:t>
            </a:r>
            <a:r>
              <a:rPr lang="en-US" dirty="0"/>
              <a:t>.</a:t>
            </a:r>
          </a:p>
          <a:p>
            <a:pPr marL="800100" lvl="1" indent="-342900" fontAlgn="b">
              <a:buFont typeface="+mj-lt"/>
              <a:buAutoNum type="arabicPeriod"/>
            </a:pPr>
            <a:r>
              <a:rPr lang="en-US" dirty="0" err="1"/>
              <a:t>Melaksanakan</a:t>
            </a:r>
            <a:r>
              <a:rPr lang="en-US" dirty="0"/>
              <a:t>  </a:t>
            </a:r>
            <a:r>
              <a:rPr lang="en-US" dirty="0" err="1"/>
              <a:t>koordinasi</a:t>
            </a:r>
            <a:r>
              <a:rPr lang="en-US" dirty="0"/>
              <a:t>  </a:t>
            </a:r>
            <a:r>
              <a:rPr lang="en-US" dirty="0" err="1"/>
              <a:t>dengan</a:t>
            </a:r>
            <a:r>
              <a:rPr lang="en-US" dirty="0"/>
              <a:t>  </a:t>
            </a:r>
            <a:r>
              <a:rPr lang="en-US" dirty="0" err="1"/>
              <a:t>Dinas</a:t>
            </a:r>
            <a:r>
              <a:rPr lang="en-US" dirty="0"/>
              <a:t>  </a:t>
            </a:r>
            <a:r>
              <a:rPr lang="en-US" dirty="0" err="1"/>
              <a:t>Kesehatan</a:t>
            </a:r>
            <a:r>
              <a:rPr lang="en-US" dirty="0"/>
              <a:t>  </a:t>
            </a:r>
            <a:r>
              <a:rPr lang="en-US" dirty="0" err="1"/>
              <a:t>Provinsi</a:t>
            </a:r>
            <a:r>
              <a:rPr lang="en-US" dirty="0"/>
              <a:t>  </a:t>
            </a:r>
            <a:r>
              <a:rPr lang="en-US" dirty="0" err="1" smtClean="0"/>
              <a:t>untuk</a:t>
            </a:r>
            <a:r>
              <a:rPr lang="en-US" dirty="0"/>
              <a:t> </a:t>
            </a:r>
            <a:r>
              <a:rPr lang="en-US" dirty="0" err="1" smtClean="0"/>
              <a:t>menindaklanjuti</a:t>
            </a:r>
            <a:r>
              <a:rPr lang="en-US" dirty="0" smtClean="0"/>
              <a:t>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uji</a:t>
            </a:r>
            <a:r>
              <a:rPr lang="en-US" dirty="0"/>
              <a:t> </a:t>
            </a:r>
            <a:r>
              <a:rPr lang="en-US" dirty="0" err="1"/>
              <a:t>silang</a:t>
            </a:r>
            <a:r>
              <a:rPr lang="en-US" dirty="0"/>
              <a:t>.</a:t>
            </a:r>
          </a:p>
          <a:p>
            <a:pPr marL="800100" lvl="1" indent="-342900" fontAlgn="b">
              <a:buFont typeface="+mj-lt"/>
              <a:buAutoNum type="arabicPeriod"/>
            </a:pP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koordinasi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Dinas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 </a:t>
            </a:r>
            <a:r>
              <a:rPr lang="en-US" dirty="0" err="1"/>
              <a:t>Provinsi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 smtClean="0"/>
              <a:t>evaluasi</a:t>
            </a:r>
            <a:r>
              <a:rPr lang="en-US" dirty="0"/>
              <a:t> </a:t>
            </a:r>
            <a:r>
              <a:rPr lang="en-US" dirty="0" err="1" smtClean="0"/>
              <a:t>kinerja</a:t>
            </a:r>
            <a:r>
              <a:rPr lang="en-US" dirty="0" smtClean="0"/>
              <a:t> </a:t>
            </a:r>
            <a:r>
              <a:rPr lang="en-US" dirty="0" err="1"/>
              <a:t>jejaring</a:t>
            </a:r>
            <a:r>
              <a:rPr lang="en-US" dirty="0"/>
              <a:t> </a:t>
            </a:r>
            <a:r>
              <a:rPr lang="en-US" dirty="0" err="1"/>
              <a:t>laboratorium</a:t>
            </a:r>
            <a:r>
              <a:rPr lang="en-US" dirty="0"/>
              <a:t> TB di </a:t>
            </a:r>
            <a:r>
              <a:rPr lang="en-US" dirty="0" err="1"/>
              <a:t>wilayahnya</a:t>
            </a:r>
            <a:r>
              <a:rPr lang="en-US" dirty="0"/>
              <a:t>.</a:t>
            </a:r>
          </a:p>
          <a:p>
            <a:pPr marL="800100" lvl="1" indent="-342900" fontAlgn="b">
              <a:buFont typeface="+mj-lt"/>
              <a:buAutoNum type="arabicPeriod"/>
            </a:pPr>
            <a:r>
              <a:rPr lang="en-US" dirty="0" err="1"/>
              <a:t>Memantau</a:t>
            </a:r>
            <a:r>
              <a:rPr lang="en-US" dirty="0"/>
              <a:t> </a:t>
            </a:r>
            <a:r>
              <a:rPr lang="en-US" dirty="0" err="1"/>
              <a:t>mutu</a:t>
            </a:r>
            <a:r>
              <a:rPr lang="en-US" dirty="0"/>
              <a:t> </a:t>
            </a:r>
            <a:r>
              <a:rPr lang="en-US" dirty="0" err="1"/>
              <a:t>reagensia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kinerja</a:t>
            </a:r>
            <a:r>
              <a:rPr lang="en-US" dirty="0"/>
              <a:t> </a:t>
            </a:r>
            <a:r>
              <a:rPr lang="en-US" dirty="0" err="1"/>
              <a:t>pemeriksaan</a:t>
            </a:r>
            <a:r>
              <a:rPr lang="en-US" dirty="0"/>
              <a:t> </a:t>
            </a:r>
            <a:r>
              <a:rPr lang="en-US" dirty="0" err="1"/>
              <a:t>mikroskopis</a:t>
            </a:r>
            <a:r>
              <a:rPr lang="en-US" dirty="0"/>
              <a:t> TB </a:t>
            </a:r>
            <a:r>
              <a:rPr lang="en-US" dirty="0" smtClean="0"/>
              <a:t>di </a:t>
            </a:r>
            <a:r>
              <a:rPr lang="en-US" dirty="0" err="1" smtClean="0"/>
              <a:t>wilayah</a:t>
            </a:r>
            <a:r>
              <a:rPr lang="en-US" dirty="0" smtClean="0"/>
              <a:t> </a:t>
            </a:r>
            <a:r>
              <a:rPr lang="en-US" dirty="0" err="1"/>
              <a:t>kerjanya</a:t>
            </a:r>
            <a:r>
              <a:rPr lang="en-US" dirty="0"/>
              <a:t>.</a:t>
            </a:r>
          </a:p>
          <a:p>
            <a:pPr marL="800100" lvl="1" indent="-342900" fontAlgn="b">
              <a:buFont typeface="+mj-lt"/>
              <a:buAutoNum type="arabicPeriod"/>
            </a:pP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pemeriksaan</a:t>
            </a:r>
            <a:r>
              <a:rPr lang="en-US" dirty="0"/>
              <a:t> </a:t>
            </a:r>
            <a:r>
              <a:rPr lang="en-US" dirty="0" err="1"/>
              <a:t>biakan</a:t>
            </a:r>
            <a:r>
              <a:rPr lang="en-US" dirty="0"/>
              <a:t> </a:t>
            </a:r>
            <a:r>
              <a:rPr lang="en-US" i="1" dirty="0"/>
              <a:t>M. tuberculosis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standar</a:t>
            </a:r>
            <a:endParaRPr lang="en-US" dirty="0"/>
          </a:p>
          <a:p>
            <a:pPr marL="800100" lvl="1" indent="-342900" fontAlgn="b">
              <a:buFont typeface="+mj-lt"/>
              <a:buAutoNum type="arabicPeriod"/>
            </a:pP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pemeriksaan</a:t>
            </a:r>
            <a:r>
              <a:rPr lang="en-US" dirty="0"/>
              <a:t> </a:t>
            </a:r>
            <a:r>
              <a:rPr lang="en-US" dirty="0" err="1"/>
              <a:t>uji</a:t>
            </a:r>
            <a:r>
              <a:rPr lang="en-US" dirty="0"/>
              <a:t> </a:t>
            </a:r>
            <a:r>
              <a:rPr lang="en-US" dirty="0" err="1"/>
              <a:t>kepekaan</a:t>
            </a:r>
            <a:r>
              <a:rPr lang="en-US" dirty="0"/>
              <a:t> OAT </a:t>
            </a:r>
            <a:r>
              <a:rPr lang="en-US" dirty="0" err="1"/>
              <a:t>apabila</a:t>
            </a:r>
            <a:r>
              <a:rPr lang="en-US" dirty="0"/>
              <a:t> </a:t>
            </a:r>
            <a:r>
              <a:rPr lang="en-US" dirty="0" err="1"/>
              <a:t>laboratorium</a:t>
            </a:r>
            <a:r>
              <a:rPr lang="en-US" dirty="0"/>
              <a:t> </a:t>
            </a:r>
            <a:r>
              <a:rPr lang="en-US" dirty="0" smtClean="0"/>
              <a:t>lulus </a:t>
            </a:r>
            <a:r>
              <a:rPr lang="en-US" dirty="0" err="1" smtClean="0"/>
              <a:t>sertifikasi</a:t>
            </a:r>
            <a:r>
              <a:rPr lang="en-US" dirty="0" smtClean="0"/>
              <a:t> </a:t>
            </a:r>
            <a:r>
              <a:rPr lang="en-US" dirty="0" err="1"/>
              <a:t>uji</a:t>
            </a:r>
            <a:r>
              <a:rPr lang="en-US" dirty="0"/>
              <a:t> </a:t>
            </a:r>
            <a:r>
              <a:rPr lang="en-US" dirty="0" err="1"/>
              <a:t>kepekaan</a:t>
            </a:r>
            <a:r>
              <a:rPr lang="en-US" dirty="0"/>
              <a:t> OAT.</a:t>
            </a:r>
          </a:p>
          <a:p>
            <a:pPr marL="800100" lvl="1" indent="-342900" fontAlgn="b">
              <a:buFont typeface="+mj-lt"/>
              <a:buAutoNum type="arabicPeriod"/>
            </a:pPr>
            <a:r>
              <a:rPr lang="en-US" dirty="0" err="1"/>
              <a:t>Melakukan</a:t>
            </a:r>
            <a:r>
              <a:rPr lang="en-US" dirty="0"/>
              <a:t>  </a:t>
            </a:r>
            <a:r>
              <a:rPr lang="en-US" dirty="0" err="1"/>
              <a:t>pembinaan</a:t>
            </a:r>
            <a:r>
              <a:rPr lang="en-US" dirty="0"/>
              <a:t>  </a:t>
            </a:r>
            <a:r>
              <a:rPr lang="en-US" dirty="0" err="1"/>
              <a:t>laboratorium</a:t>
            </a:r>
            <a:r>
              <a:rPr lang="en-US" dirty="0"/>
              <a:t>  yang  </a:t>
            </a:r>
            <a:r>
              <a:rPr lang="en-US" dirty="0" err="1"/>
              <a:t>melakukan</a:t>
            </a:r>
            <a:r>
              <a:rPr lang="en-US" dirty="0"/>
              <a:t>  </a:t>
            </a:r>
            <a:r>
              <a:rPr lang="en-US" dirty="0" err="1" smtClean="0"/>
              <a:t>pemeriksaan</a:t>
            </a:r>
            <a:r>
              <a:rPr lang="en-US" dirty="0"/>
              <a:t> </a:t>
            </a:r>
            <a:r>
              <a:rPr lang="en-US" dirty="0" err="1" smtClean="0"/>
              <a:t>biakan</a:t>
            </a:r>
            <a:r>
              <a:rPr lang="en-US" dirty="0" smtClean="0"/>
              <a:t> </a:t>
            </a:r>
            <a:r>
              <a:rPr lang="en-US" dirty="0"/>
              <a:t>TB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uji</a:t>
            </a:r>
            <a:r>
              <a:rPr lang="en-US" dirty="0"/>
              <a:t> </a:t>
            </a:r>
            <a:r>
              <a:rPr lang="en-US" dirty="0" err="1"/>
              <a:t>kepekaan</a:t>
            </a:r>
            <a:r>
              <a:rPr lang="en-US" dirty="0"/>
              <a:t> di </a:t>
            </a:r>
            <a:r>
              <a:rPr lang="en-US" dirty="0" err="1"/>
              <a:t>wilayahnya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1066800" y="4800600"/>
            <a:ext cx="2944812" cy="457201"/>
          </a:xfrm>
          <a:prstGeom prst="ellips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36596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73025"/>
            <a:ext cx="8135938" cy="993775"/>
          </a:xfr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cs typeface="Calibri"/>
              </a:rPr>
              <a:t> </a:t>
            </a:r>
            <a:r>
              <a:rPr lang="en-US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cs typeface="Calibri"/>
              </a:rPr>
              <a:t>Kondisi</a:t>
            </a: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cs typeface="Calibri"/>
              </a:rPr>
              <a:t> Lab RUS </a:t>
            </a:r>
            <a:r>
              <a:rPr lang="id-ID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cs typeface="Calibri"/>
              </a:rPr>
              <a:t>Provinsi Jawa Tengah</a:t>
            </a:r>
            <a:endParaRPr lang="id-ID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/>
              <a:cs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1295400"/>
            <a:ext cx="2233612" cy="137160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prstClr val="black"/>
                </a:solidFill>
                <a:latin typeface="Calibri"/>
                <a:cs typeface="Calibri"/>
              </a:rPr>
              <a:t>35 KAB/KOTA</a:t>
            </a:r>
            <a:endParaRPr lang="id-ID" sz="2400" b="1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95600" y="3278188"/>
            <a:ext cx="2756520" cy="14158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 smtClean="0">
                <a:solidFill>
                  <a:prstClr val="black"/>
                </a:solidFill>
                <a:latin typeface="Calibri"/>
                <a:cs typeface="Calibri"/>
              </a:rPr>
              <a:t>Lab </a:t>
            </a:r>
            <a:r>
              <a:rPr lang="id-ID" sz="1600" dirty="0">
                <a:solidFill>
                  <a:prstClr val="black"/>
                </a:solidFill>
                <a:latin typeface="Calibri"/>
                <a:cs typeface="Calibri"/>
              </a:rPr>
              <a:t>RUS </a:t>
            </a:r>
            <a:r>
              <a:rPr lang="id-ID" sz="1600" dirty="0" smtClean="0">
                <a:solidFill>
                  <a:prstClr val="black"/>
                </a:solidFill>
                <a:latin typeface="Calibri"/>
                <a:cs typeface="Calibri"/>
              </a:rPr>
              <a:t>1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cs typeface="Calibri"/>
              </a:rPr>
              <a:t> BBKPM 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  <a:cs typeface="Calibri"/>
              </a:rPr>
              <a:t>dan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cs typeface="Calibri"/>
              </a:rPr>
              <a:t> BKPM </a:t>
            </a:r>
            <a:r>
              <a:rPr lang="id-ID" sz="1600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endParaRPr lang="en-US" sz="1600" dirty="0" smtClean="0">
              <a:solidFill>
                <a:prstClr val="black"/>
              </a:solidFill>
              <a:latin typeface="Calibri"/>
              <a:cs typeface="Calibri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600" dirty="0" smtClean="0">
                <a:solidFill>
                  <a:prstClr val="black"/>
                </a:solidFill>
                <a:latin typeface="Calibri"/>
                <a:cs typeface="Calibri"/>
              </a:rPr>
              <a:t>BKPM</a:t>
            </a:r>
            <a:r>
              <a:rPr lang="id-ID" sz="1600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id-ID" sz="1600" dirty="0">
                <a:solidFill>
                  <a:prstClr val="black"/>
                </a:solidFill>
                <a:latin typeface="Calibri"/>
                <a:cs typeface="Calibri"/>
              </a:rPr>
              <a:t>Banyumas, </a:t>
            </a:r>
            <a:endParaRPr lang="en-US" sz="1600" dirty="0" smtClean="0">
              <a:solidFill>
                <a:prstClr val="black"/>
              </a:solidFill>
              <a:latin typeface="Calibri"/>
              <a:cs typeface="Calibri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600" dirty="0" smtClean="0">
                <a:solidFill>
                  <a:prstClr val="black"/>
                </a:solidFill>
                <a:latin typeface="Calibri"/>
                <a:cs typeface="Calibri"/>
              </a:rPr>
              <a:t>BKPM 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  <a:cs typeface="Calibri"/>
              </a:rPr>
              <a:t>Pekalongan</a:t>
            </a:r>
            <a:r>
              <a:rPr lang="id-ID" sz="1600" dirty="0" smtClean="0">
                <a:solidFill>
                  <a:prstClr val="black"/>
                </a:solidFill>
                <a:latin typeface="Calibri"/>
                <a:cs typeface="Calibri"/>
              </a:rPr>
              <a:t>, </a:t>
            </a:r>
            <a:endParaRPr lang="en-US" sz="1600" dirty="0" smtClean="0">
              <a:solidFill>
                <a:prstClr val="black"/>
              </a:solidFill>
              <a:latin typeface="Calibri"/>
              <a:cs typeface="Calibri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600" dirty="0" smtClean="0">
                <a:solidFill>
                  <a:prstClr val="black"/>
                </a:solidFill>
                <a:latin typeface="Calibri"/>
                <a:cs typeface="Calibri"/>
              </a:rPr>
              <a:t>BKPM 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  <a:cs typeface="Calibri"/>
              </a:rPr>
              <a:t>Salatiga</a:t>
            </a:r>
            <a:endParaRPr lang="en-US" sz="1600" dirty="0" smtClean="0">
              <a:solidFill>
                <a:prstClr val="black"/>
              </a:solidFill>
              <a:latin typeface="Calibri"/>
              <a:cs typeface="Calibri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600" dirty="0" smtClean="0">
                <a:solidFill>
                  <a:prstClr val="black"/>
                </a:solidFill>
                <a:latin typeface="Calibri"/>
                <a:cs typeface="Calibri"/>
              </a:rPr>
              <a:t>BBKPM Surakarta</a:t>
            </a:r>
          </a:p>
        </p:txBody>
      </p:sp>
      <p:sp>
        <p:nvSpPr>
          <p:cNvPr id="9" name="Circular Arrow 8"/>
          <p:cNvSpPr/>
          <p:nvPr/>
        </p:nvSpPr>
        <p:spPr>
          <a:xfrm>
            <a:off x="2514600" y="1066800"/>
            <a:ext cx="2635250" cy="2211388"/>
          </a:xfrm>
          <a:prstGeom prst="circularArrow">
            <a:avLst>
              <a:gd name="adj1" fmla="val 12500"/>
              <a:gd name="adj2" fmla="val 1799949"/>
              <a:gd name="adj3" fmla="val 20457681"/>
              <a:gd name="adj4" fmla="val 11934565"/>
              <a:gd name="adj5" fmla="val 201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3246234"/>
            <a:ext cx="2547392" cy="17669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 smtClean="0">
                <a:solidFill>
                  <a:prstClr val="black"/>
                </a:solidFill>
                <a:latin typeface="Calibri"/>
                <a:cs typeface="Calibri"/>
              </a:rPr>
              <a:t>Lab </a:t>
            </a:r>
            <a:r>
              <a:rPr lang="id-ID" sz="1600" dirty="0">
                <a:solidFill>
                  <a:prstClr val="black"/>
                </a:solidFill>
                <a:latin typeface="Calibri"/>
                <a:cs typeface="Calibri"/>
              </a:rPr>
              <a:t>RUS 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cs typeface="Calibri"/>
              </a:rPr>
              <a:t>1 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  <a:cs typeface="Calibri"/>
              </a:rPr>
              <a:t>Balkesmas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cs typeface="Calibri"/>
              </a:rPr>
              <a:t> :</a:t>
            </a:r>
            <a:r>
              <a:rPr lang="id-ID" sz="1600" dirty="0" smtClean="0">
                <a:solidFill>
                  <a:prstClr val="black"/>
                </a:solidFill>
                <a:latin typeface="Calibri"/>
                <a:cs typeface="Calibri"/>
              </a:rPr>
              <a:t>  </a:t>
            </a:r>
            <a:endParaRPr lang="en-US" sz="1600" dirty="0" smtClean="0">
              <a:solidFill>
                <a:prstClr val="black"/>
              </a:solidFill>
              <a:latin typeface="Calibri"/>
              <a:cs typeface="Calibri"/>
            </a:endParaRP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600" dirty="0" err="1" smtClean="0">
                <a:solidFill>
                  <a:prstClr val="black"/>
                </a:solidFill>
                <a:latin typeface="Calibri"/>
                <a:cs typeface="Calibri"/>
              </a:rPr>
              <a:t>Balkesmas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id-ID" sz="1600" dirty="0" smtClean="0">
                <a:solidFill>
                  <a:prstClr val="black"/>
                </a:solidFill>
                <a:latin typeface="Calibri"/>
                <a:cs typeface="Calibri"/>
              </a:rPr>
              <a:t>Semarang</a:t>
            </a:r>
            <a:r>
              <a:rPr lang="id-ID" sz="1600" dirty="0">
                <a:solidFill>
                  <a:prstClr val="black"/>
                </a:solidFill>
                <a:latin typeface="Calibri"/>
                <a:cs typeface="Calibri"/>
              </a:rPr>
              <a:t>, </a:t>
            </a:r>
            <a:endParaRPr lang="en-US" sz="1600" dirty="0" smtClean="0">
              <a:solidFill>
                <a:prstClr val="black"/>
              </a:solidFill>
              <a:latin typeface="Calibri"/>
              <a:cs typeface="Calibri"/>
            </a:endParaRP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600" dirty="0" err="1" smtClean="0">
                <a:solidFill>
                  <a:prstClr val="black"/>
                </a:solidFill>
                <a:latin typeface="Calibri"/>
                <a:cs typeface="Calibri"/>
              </a:rPr>
              <a:t>Balkesmas</a:t>
            </a:r>
            <a:r>
              <a:rPr lang="id-ID" sz="1600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id-ID" sz="1600" dirty="0">
                <a:solidFill>
                  <a:prstClr val="black"/>
                </a:solidFill>
                <a:latin typeface="Calibri"/>
                <a:cs typeface="Calibri"/>
              </a:rPr>
              <a:t>Magelang, </a:t>
            </a:r>
            <a:endParaRPr lang="en-US" sz="1600" dirty="0" smtClean="0">
              <a:solidFill>
                <a:prstClr val="black"/>
              </a:solidFill>
              <a:latin typeface="Calibri"/>
              <a:cs typeface="Calibri"/>
            </a:endParaRP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600" dirty="0" err="1" smtClean="0">
                <a:solidFill>
                  <a:prstClr val="black"/>
                </a:solidFill>
                <a:latin typeface="Calibri"/>
                <a:cs typeface="Calibri"/>
              </a:rPr>
              <a:t>Balkesmas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cs typeface="Calibri"/>
              </a:rPr>
              <a:t> K</a:t>
            </a:r>
            <a:r>
              <a:rPr lang="id-ID" sz="1600" dirty="0" smtClean="0">
                <a:solidFill>
                  <a:prstClr val="black"/>
                </a:solidFill>
                <a:latin typeface="Calibri"/>
                <a:cs typeface="Calibri"/>
              </a:rPr>
              <a:t>laten</a:t>
            </a:r>
            <a:r>
              <a:rPr lang="id-ID" sz="1600" dirty="0">
                <a:solidFill>
                  <a:prstClr val="black"/>
                </a:solidFill>
                <a:latin typeface="Calibri"/>
                <a:cs typeface="Calibri"/>
              </a:rPr>
              <a:t>, </a:t>
            </a:r>
            <a:endParaRPr lang="en-US" sz="1600" dirty="0" smtClean="0">
              <a:solidFill>
                <a:prstClr val="black"/>
              </a:solidFill>
              <a:latin typeface="Calibri"/>
              <a:cs typeface="Calibri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600" dirty="0" err="1" smtClean="0">
                <a:solidFill>
                  <a:prstClr val="black"/>
                </a:solidFill>
                <a:latin typeface="Calibri"/>
                <a:cs typeface="Calibri"/>
              </a:rPr>
              <a:t>Balkesmas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cs typeface="Calibri"/>
              </a:rPr>
              <a:t> P</a:t>
            </a:r>
            <a:r>
              <a:rPr lang="id-ID" sz="1600" dirty="0" smtClean="0">
                <a:solidFill>
                  <a:prstClr val="black"/>
                </a:solidFill>
                <a:latin typeface="Calibri"/>
                <a:cs typeface="Calibri"/>
              </a:rPr>
              <a:t>ati,</a:t>
            </a:r>
            <a:endParaRPr lang="en-US" sz="1600" dirty="0" smtClean="0">
              <a:solidFill>
                <a:prstClr val="black"/>
              </a:solidFill>
              <a:latin typeface="Calibri"/>
              <a:cs typeface="Calibri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600" dirty="0" err="1" smtClean="0">
                <a:solidFill>
                  <a:prstClr val="black"/>
                </a:solidFill>
                <a:latin typeface="Calibri"/>
                <a:cs typeface="Calibri"/>
              </a:rPr>
              <a:t>Balkesmas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  <a:cs typeface="Calibri"/>
              </a:rPr>
              <a:t>Ambarawa</a:t>
            </a:r>
            <a:endParaRPr lang="en-US" sz="1600" dirty="0" smtClean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15000" y="1259758"/>
            <a:ext cx="2817440" cy="15931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rgbClr val="FF0000"/>
                </a:solidFill>
                <a:latin typeface="Calibri"/>
                <a:cs typeface="Calibri"/>
              </a:rPr>
              <a:t>RUS </a:t>
            </a:r>
            <a:r>
              <a:rPr lang="en-US" sz="2000" b="1" dirty="0" smtClean="0">
                <a:solidFill>
                  <a:srgbClr val="FF0000"/>
                </a:solidFill>
                <a:latin typeface="Calibri"/>
                <a:cs typeface="Calibri"/>
              </a:rPr>
              <a:t>2/LRP </a:t>
            </a:r>
            <a:r>
              <a:rPr lang="en-US" sz="2000" b="1" dirty="0">
                <a:solidFill>
                  <a:srgbClr val="FF0000"/>
                </a:solidFill>
                <a:latin typeface="Calibri"/>
                <a:cs typeface="Calibri"/>
              </a:rPr>
              <a:t>– </a:t>
            </a:r>
            <a:r>
              <a:rPr lang="en-US" sz="2000" b="1" dirty="0" err="1" smtClean="0">
                <a:solidFill>
                  <a:srgbClr val="FF0000"/>
                </a:solidFill>
                <a:latin typeface="Calibri"/>
                <a:cs typeface="Calibri"/>
              </a:rPr>
              <a:t>Balai</a:t>
            </a:r>
            <a:r>
              <a:rPr lang="en-US" sz="2000" b="1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Calibri"/>
                <a:cs typeface="Calibri"/>
              </a:rPr>
              <a:t>Labkes</a:t>
            </a:r>
            <a:r>
              <a:rPr lang="en-US" sz="2000" b="1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Calibri"/>
                <a:cs typeface="Calibri"/>
              </a:rPr>
              <a:t>dan</a:t>
            </a:r>
            <a:r>
              <a:rPr lang="en-US" sz="2000" b="1" dirty="0" smtClean="0">
                <a:solidFill>
                  <a:srgbClr val="FF0000"/>
                </a:solidFill>
                <a:latin typeface="Calibri"/>
                <a:cs typeface="Calibri"/>
              </a:rPr>
              <a:t> PAK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err="1" smtClean="0">
                <a:solidFill>
                  <a:srgbClr val="FF0000"/>
                </a:solidFill>
                <a:latin typeface="Calibri"/>
                <a:cs typeface="Calibri"/>
              </a:rPr>
              <a:t>Prov</a:t>
            </a:r>
            <a:r>
              <a:rPr lang="en-US" sz="2000" b="1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latin typeface="Calibri"/>
                <a:cs typeface="Calibri"/>
              </a:rPr>
              <a:t>Jateng</a:t>
            </a:r>
            <a:endParaRPr lang="en-US" sz="2000" b="1" dirty="0" smtClean="0">
              <a:solidFill>
                <a:srgbClr val="FF0000"/>
              </a:solidFill>
              <a:latin typeface="Calibri"/>
              <a:cs typeface="Calibri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err="1" smtClean="0">
                <a:solidFill>
                  <a:srgbClr val="FF0000"/>
                </a:solidFill>
                <a:latin typeface="Calibri"/>
                <a:cs typeface="Calibri"/>
              </a:rPr>
              <a:t>Merangkap</a:t>
            </a:r>
            <a:r>
              <a:rPr lang="en-US" sz="2000" b="1" dirty="0" smtClean="0">
                <a:solidFill>
                  <a:srgbClr val="FF0000"/>
                </a:solidFill>
                <a:latin typeface="Calibri"/>
                <a:cs typeface="Calibri"/>
              </a:rPr>
              <a:t> Lab RUS I</a:t>
            </a:r>
            <a:endParaRPr lang="en-US" sz="2000" b="1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867400" y="3225700"/>
            <a:ext cx="3025080" cy="16511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 smtClean="0">
                <a:solidFill>
                  <a:prstClr val="black"/>
                </a:solidFill>
                <a:latin typeface="Calibri"/>
                <a:cs typeface="Calibri"/>
              </a:rPr>
              <a:t>Lab </a:t>
            </a:r>
            <a:r>
              <a:rPr lang="id-ID" sz="1600" dirty="0">
                <a:solidFill>
                  <a:prstClr val="black"/>
                </a:solidFill>
                <a:latin typeface="Calibri"/>
                <a:cs typeface="Calibri"/>
              </a:rPr>
              <a:t>RUS </a:t>
            </a:r>
            <a:r>
              <a:rPr lang="id-ID" sz="1600" dirty="0" smtClean="0">
                <a:solidFill>
                  <a:prstClr val="black"/>
                </a:solidFill>
                <a:latin typeface="Calibri"/>
                <a:cs typeface="Calibri"/>
              </a:rPr>
              <a:t>1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  <a:cs typeface="Calibri"/>
              </a:rPr>
              <a:t>Labkesda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cs typeface="Calibri"/>
              </a:rPr>
              <a:t> : </a:t>
            </a:r>
            <a:r>
              <a:rPr lang="id-ID" sz="1600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endParaRPr lang="en-US" sz="1600" dirty="0" smtClean="0">
              <a:solidFill>
                <a:prstClr val="black"/>
              </a:solidFill>
              <a:latin typeface="Calibri"/>
              <a:cs typeface="Calibri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id-ID" sz="1600" dirty="0">
                <a:solidFill>
                  <a:prstClr val="black"/>
                </a:solidFill>
                <a:latin typeface="Calibri"/>
                <a:cs typeface="Calibri"/>
              </a:rPr>
              <a:t>Labkesda Kab Karanganyar , </a:t>
            </a:r>
            <a:endParaRPr lang="en-US" sz="1600" dirty="0">
              <a:solidFill>
                <a:prstClr val="black"/>
              </a:solidFill>
              <a:latin typeface="Calibri"/>
              <a:cs typeface="Calibri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id-ID" sz="1600" dirty="0">
                <a:solidFill>
                  <a:prstClr val="black"/>
                </a:solidFill>
                <a:latin typeface="Calibri"/>
                <a:cs typeface="Calibri"/>
              </a:rPr>
              <a:t>Labkesda Kab Cilacap, </a:t>
            </a:r>
            <a:endParaRPr lang="en-US" sz="1600" dirty="0" smtClean="0">
              <a:solidFill>
                <a:prstClr val="black"/>
              </a:solidFill>
              <a:latin typeface="Calibri"/>
              <a:cs typeface="Calibri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600" dirty="0" err="1" smtClean="0">
                <a:solidFill>
                  <a:prstClr val="black"/>
                </a:solidFill>
                <a:latin typeface="Calibri"/>
                <a:cs typeface="Calibri"/>
              </a:rPr>
              <a:t>Labkesda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  <a:cs typeface="Calibri"/>
              </a:rPr>
              <a:t>Kab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  <a:cs typeface="Calibri"/>
              </a:rPr>
              <a:t>Blora</a:t>
            </a:r>
            <a:endParaRPr lang="en-US" sz="1600" dirty="0" smtClean="0">
              <a:solidFill>
                <a:prstClr val="black"/>
              </a:solidFill>
              <a:latin typeface="Calibri"/>
              <a:cs typeface="Calibri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600" dirty="0" err="1" smtClean="0">
                <a:solidFill>
                  <a:prstClr val="black"/>
                </a:solidFill>
                <a:latin typeface="Calibri"/>
                <a:cs typeface="Calibri"/>
              </a:rPr>
              <a:t>Labkesda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  <a:cs typeface="Calibri"/>
              </a:rPr>
              <a:t>Kab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  <a:cs typeface="Calibri"/>
              </a:rPr>
              <a:t>Boyolali</a:t>
            </a:r>
            <a:endParaRPr lang="en-US" sz="1600" dirty="0" smtClean="0">
              <a:solidFill>
                <a:prstClr val="black"/>
              </a:solidFill>
              <a:latin typeface="Calibri"/>
              <a:cs typeface="Calibri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1600" dirty="0" err="1" smtClean="0">
                <a:solidFill>
                  <a:prstClr val="black"/>
                </a:solidFill>
                <a:latin typeface="Calibri"/>
                <a:cs typeface="Calibri"/>
              </a:rPr>
              <a:t>Labkesda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  <a:cs typeface="Calibri"/>
              </a:rPr>
              <a:t>Kab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cs typeface="Calibri"/>
              </a:rPr>
              <a:t> Kudus</a:t>
            </a:r>
            <a:endParaRPr lang="en-US" sz="1600" dirty="0">
              <a:solidFill>
                <a:prstClr val="black"/>
              </a:solidFill>
              <a:latin typeface="Calibri"/>
              <a:cs typeface="Calibri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5181600"/>
            <a:ext cx="9144000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JUMLAH 15 LAB RUS I TERMASUK </a:t>
            </a:r>
            <a:r>
              <a:rPr lang="en-US" sz="2800" b="1" dirty="0" err="1" smtClean="0">
                <a:solidFill>
                  <a:prstClr val="black"/>
                </a:solidFill>
                <a:latin typeface="Calibri"/>
                <a:cs typeface="Calibri"/>
              </a:rPr>
              <a:t>Balabkes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 DAN PAK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LAB RUS/LRI DI JAWA TENGAH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1066801"/>
          <a:ext cx="8458200" cy="536430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91640"/>
                <a:gridCol w="1691640"/>
                <a:gridCol w="1691640"/>
                <a:gridCol w="1691640"/>
                <a:gridCol w="1691640"/>
              </a:tblGrid>
              <a:tr h="363455">
                <a:tc>
                  <a:txBody>
                    <a:bodyPr/>
                    <a:lstStyle/>
                    <a:p>
                      <a:r>
                        <a:rPr lang="en-US" dirty="0" smtClean="0"/>
                        <a:t>&lt;</a:t>
                      </a:r>
                      <a:r>
                        <a:rPr lang="en-US" baseline="0" dirty="0" smtClean="0"/>
                        <a:t> 2017-2019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(+) 2017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(+)</a:t>
                      </a:r>
                      <a:r>
                        <a:rPr lang="en-US" baseline="0" dirty="0" smtClean="0"/>
                        <a:t> 2018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(+)</a:t>
                      </a:r>
                      <a:r>
                        <a:rPr lang="en-US" baseline="0" dirty="0" smtClean="0"/>
                        <a:t> 2019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(+)</a:t>
                      </a:r>
                      <a:r>
                        <a:rPr lang="en-US" baseline="0" dirty="0" smtClean="0"/>
                        <a:t> 2020</a:t>
                      </a:r>
                      <a:endParaRPr lang="en-US" dirty="0"/>
                    </a:p>
                  </a:txBody>
                  <a:tcPr/>
                </a:tc>
              </a:tr>
              <a:tr h="5148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BBKPM SURAKARTA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BKPM KOTA SALATIGA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+mj-lt"/>
                        </a:rPr>
                        <a:t>KAB BLORA</a:t>
                      </a:r>
                    </a:p>
                    <a:p>
                      <a:pPr algn="ctr"/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PROSES MENJADI LRI </a:t>
                      </a:r>
                      <a:r>
                        <a:rPr lang="en-US" sz="1400" baseline="0" dirty="0" smtClean="0">
                          <a:latin typeface="+mj-lt"/>
                        </a:rPr>
                        <a:t> WAKTU PELAKSANANAAN MENYESUAIKAN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DIPERSIAPKAN MENJADI LRI SUDAH MENGIKUTI TES PANEL</a:t>
                      </a:r>
                      <a:r>
                        <a:rPr lang="en-US" sz="1400" baseline="0" dirty="0" smtClean="0">
                          <a:latin typeface="+mj-lt"/>
                        </a:rPr>
                        <a:t> 2 KALI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</a:tr>
              <a:tr h="57071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BALKESMAS WIL MAGELANG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BALKESMAS WILAYAH AMBARAWA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+mj-lt"/>
                        </a:rPr>
                        <a:t>KAB KUDUS</a:t>
                      </a:r>
                    </a:p>
                    <a:p>
                      <a:pPr algn="ctr"/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400" dirty="0">
                        <a:latin typeface="+mj-lt"/>
                      </a:endParaRPr>
                    </a:p>
                  </a:txBody>
                  <a:tcPr/>
                </a:tc>
              </a:tr>
              <a:tr h="7269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BALKESMAS WIL KLATEN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+mj-lt"/>
                        </a:rPr>
                        <a:t>KAB KARANGANYAR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+mj-lt"/>
                        </a:rPr>
                        <a:t>KAB BOYOLALI</a:t>
                      </a:r>
                    </a:p>
                    <a:p>
                      <a:pPr algn="ctr"/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latin typeface="+mj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+mj-lt"/>
                        </a:rPr>
                        <a:t>KOTA</a:t>
                      </a:r>
                      <a:r>
                        <a:rPr lang="en-US" sz="1400" baseline="0" dirty="0" smtClean="0">
                          <a:latin typeface="+mj-lt"/>
                        </a:rPr>
                        <a:t> MAGELANG</a:t>
                      </a:r>
                      <a:endParaRPr lang="en-US" sz="1400" dirty="0" smtClean="0">
                        <a:latin typeface="+mj-lt"/>
                      </a:endParaRPr>
                    </a:p>
                    <a:p>
                      <a:pPr algn="ctr"/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</a:tr>
              <a:tr h="5148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BALKESMAS WIL SEMARANG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KAB CILACAP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+mj-lt"/>
                        </a:rPr>
                        <a:t>KAB</a:t>
                      </a:r>
                      <a:r>
                        <a:rPr lang="en-US" sz="1400" baseline="0" dirty="0" smtClean="0">
                          <a:latin typeface="+mj-lt"/>
                        </a:rPr>
                        <a:t> PEKALONGAN</a:t>
                      </a:r>
                      <a:endParaRPr lang="en-US" sz="1400" dirty="0" smtClean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+mj-lt"/>
                        </a:rPr>
                        <a:t>KAB KEBUMEN</a:t>
                      </a:r>
                    </a:p>
                    <a:p>
                      <a:pPr algn="ctr"/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</a:tr>
              <a:tr h="6399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BALKESMAS  WIL PATI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+mj-lt"/>
                        </a:rPr>
                        <a:t>KOTA TEGAL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+mj-lt"/>
                        </a:rPr>
                        <a:t>KAB BANJARNEGARA</a:t>
                      </a:r>
                    </a:p>
                  </a:txBody>
                  <a:tcPr anchor="ctr"/>
                </a:tc>
              </a:tr>
              <a:tr h="5148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BKPM KAB. BANYUMAS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+mj-lt"/>
                        </a:rPr>
                        <a:t>KAB BREBES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</a:tr>
              <a:tr h="5148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BKPM PEKALONGAN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</a:tr>
              <a:tr h="3028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BALABKES DAN PAK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</a:tr>
              <a:tr h="514895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+mj-lt"/>
                        </a:rPr>
                        <a:t>8</a:t>
                      </a:r>
                      <a:endParaRPr lang="en-US" sz="2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+mj-lt"/>
                        </a:rPr>
                        <a:t>4</a:t>
                      </a:r>
                      <a:endParaRPr lang="en-US" sz="2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+mj-lt"/>
                        </a:rPr>
                        <a:t>3</a:t>
                      </a:r>
                      <a:endParaRPr lang="en-US" sz="2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+mj-lt"/>
                        </a:rPr>
                        <a:t>3</a:t>
                      </a:r>
                      <a:endParaRPr lang="en-US" sz="2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+mj-lt"/>
                        </a:rPr>
                        <a:t>3</a:t>
                      </a:r>
                      <a:endParaRPr lang="en-US" sz="2800" b="1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own Arrow 5"/>
          <p:cNvSpPr/>
          <p:nvPr/>
        </p:nvSpPr>
        <p:spPr>
          <a:xfrm>
            <a:off x="7467600" y="2590800"/>
            <a:ext cx="619125" cy="34684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6515100"/>
            <a:ext cx="9144000" cy="685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prstClr val="black"/>
                </a:solidFill>
                <a:latin typeface="Calibri"/>
                <a:cs typeface="Calibri"/>
              </a:rPr>
              <a:t>TAHUN 2020 DIHARAPKAN SEMUA KAB/KOTA DI JATENG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prstClr val="black"/>
                </a:solidFill>
                <a:latin typeface="Calibri"/>
                <a:cs typeface="Calibri"/>
              </a:rPr>
              <a:t>TERDAPAT 1 LRI</a:t>
            </a:r>
          </a:p>
        </p:txBody>
      </p:sp>
      <p:sp>
        <p:nvSpPr>
          <p:cNvPr id="8" name="Down Arrow 7"/>
          <p:cNvSpPr/>
          <p:nvPr/>
        </p:nvSpPr>
        <p:spPr>
          <a:xfrm>
            <a:off x="5867400" y="2743200"/>
            <a:ext cx="619125" cy="34684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8382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cs typeface="Calibri"/>
              </a:rPr>
              <a:t>PEMBAGIAN </a:t>
            </a:r>
            <a:r>
              <a:rPr lang="en-U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cs typeface="Calibri"/>
              </a:rPr>
              <a:t>wILAYAH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cs typeface="Calibri"/>
              </a:rPr>
              <a:t> KERJA Lab RUS 1/</a:t>
            </a:r>
            <a:r>
              <a:rPr lang="en-U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cs typeface="Calibri"/>
              </a:rPr>
              <a:t>lri</a:t>
            </a:r>
            <a: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cs typeface="Calibri"/>
              </a:rPr>
              <a:t/>
            </a:r>
            <a:br>
              <a:rPr lang="en-U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cs typeface="Calibri"/>
              </a:rPr>
            </a:br>
            <a:endParaRPr lang="id-ID" sz="3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8715436" cy="49520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d-ID" sz="2400" dirty="0" smtClean="0">
                <a:latin typeface="Arial" pitchFamily="34" charset="0"/>
                <a:cs typeface="Arial" pitchFamily="34" charset="0"/>
              </a:rPr>
              <a:t>Thn 201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8</a:t>
            </a:r>
            <a:r>
              <a:rPr lang="id-ID" sz="2400" dirty="0" smtClean="0">
                <a:latin typeface="Arial" pitchFamily="34" charset="0"/>
                <a:cs typeface="Arial" pitchFamily="34" charset="0"/>
              </a:rPr>
              <a:t> : Lab. RUS I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contoh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………….</a:t>
            </a:r>
            <a:endParaRPr lang="id-ID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id-ID" sz="24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20843931"/>
              </p:ext>
            </p:extLst>
          </p:nvPr>
        </p:nvGraphicFramePr>
        <p:xfrm>
          <a:off x="152400" y="1628800"/>
          <a:ext cx="83058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2900"/>
                <a:gridCol w="4152900"/>
              </a:tblGrid>
              <a:tr h="512052">
                <a:tc>
                  <a:txBody>
                    <a:bodyPr/>
                    <a:lstStyle/>
                    <a:p>
                      <a:r>
                        <a:rPr lang="id-ID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  <a:r>
                        <a:rPr lang="en-US" sz="1600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alkesmas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wilayah</a:t>
                      </a:r>
                      <a:r>
                        <a:rPr lang="id-ID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Semarang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wil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kerja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LRI</a:t>
                      </a:r>
                      <a:endParaRPr lang="id-ID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  <a:r>
                        <a:rPr lang="en-US" sz="1600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alkesmas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wilayah</a:t>
                      </a:r>
                      <a:r>
                        <a:rPr lang="id-ID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Semarang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wil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kerja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sesuai</a:t>
                      </a:r>
                      <a:r>
                        <a:rPr lang="en-US" sz="16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Pergub</a:t>
                      </a:r>
                      <a:endParaRPr lang="id-ID" sz="1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374455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endParaRPr lang="id-ID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id-ID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K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r>
                        <a:rPr lang="id-ID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 Demak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id-ID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K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r>
                        <a:rPr lang="id-ID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Kendal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Kab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Batang</a:t>
                      </a:r>
                      <a:endParaRPr lang="en-US" sz="1600" baseline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Kab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Jepara</a:t>
                      </a:r>
                      <a:endParaRPr lang="id-ID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id-ID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K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ota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Semarang</a:t>
                      </a:r>
                      <a:endParaRPr lang="id-ID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id-ID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K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r>
                        <a:rPr lang="id-ID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  <a:r>
                        <a:rPr lang="id-ID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Pekalongan</a:t>
                      </a:r>
                      <a:endParaRPr lang="id-ID" sz="1600" baseline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id-ID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K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r>
                        <a:rPr lang="id-ID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Tegal</a:t>
                      </a:r>
                      <a:endParaRPr lang="en-US" sz="1600" baseline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Kab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Brebes</a:t>
                      </a:r>
                      <a:endParaRPr lang="en-US" sz="1600" baseline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Kota 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Tegal</a:t>
                      </a:r>
                      <a:endParaRPr lang="en-US" sz="1600" baseline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Kota 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Pekalongan</a:t>
                      </a:r>
                      <a:endParaRPr lang="en-US" sz="1600" baseline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Kab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Pemalang</a:t>
                      </a:r>
                      <a:endParaRPr lang="id-ID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0" y="5181600"/>
            <a:ext cx="9144000" cy="1219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err="1" smtClean="0">
                <a:solidFill>
                  <a:prstClr val="black"/>
                </a:solidFill>
                <a:latin typeface="Calibri"/>
                <a:cs typeface="Calibri"/>
              </a:rPr>
              <a:t>Perlu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2800" b="1" dirty="0" err="1" smtClean="0">
                <a:solidFill>
                  <a:prstClr val="black"/>
                </a:solidFill>
                <a:latin typeface="Calibri"/>
                <a:cs typeface="Calibri"/>
              </a:rPr>
              <a:t>penyesuaian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2800" b="1" dirty="0" err="1" smtClean="0">
                <a:solidFill>
                  <a:prstClr val="black"/>
                </a:solidFill>
                <a:latin typeface="Calibri"/>
                <a:cs typeface="Calibri"/>
              </a:rPr>
              <a:t>wilayah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2800" b="1" dirty="0" err="1" smtClean="0">
                <a:solidFill>
                  <a:prstClr val="black"/>
                </a:solidFill>
                <a:latin typeface="Calibri"/>
                <a:cs typeface="Calibri"/>
              </a:rPr>
              <a:t>kerja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2800" b="1" dirty="0" err="1" smtClean="0">
                <a:solidFill>
                  <a:prstClr val="black"/>
                </a:solidFill>
                <a:latin typeface="Calibri"/>
                <a:cs typeface="Calibri"/>
              </a:rPr>
              <a:t>terkait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2800" b="1" dirty="0" err="1" smtClean="0">
                <a:solidFill>
                  <a:prstClr val="black"/>
                </a:solidFill>
                <a:latin typeface="Calibri"/>
                <a:cs typeface="Calibri"/>
              </a:rPr>
              <a:t>pembinaan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2800" b="1" dirty="0" err="1" smtClean="0">
                <a:solidFill>
                  <a:prstClr val="black"/>
                </a:solidFill>
                <a:latin typeface="Calibri"/>
                <a:cs typeface="Calibri"/>
              </a:rPr>
              <a:t>untuk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2800" b="1" dirty="0" err="1" smtClean="0">
                <a:solidFill>
                  <a:prstClr val="black"/>
                </a:solidFill>
                <a:latin typeface="Calibri"/>
                <a:cs typeface="Calibri"/>
              </a:rPr>
              <a:t>seluruh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 LRI UPT </a:t>
            </a:r>
            <a:r>
              <a:rPr lang="en-US" sz="2800" b="1" dirty="0" err="1" smtClean="0">
                <a:solidFill>
                  <a:prstClr val="black"/>
                </a:solidFill>
                <a:latin typeface="Calibri"/>
                <a:cs typeface="Calibri"/>
              </a:rPr>
              <a:t>Dinkes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2800" b="1" dirty="0" err="1" smtClean="0">
                <a:solidFill>
                  <a:prstClr val="black"/>
                </a:solidFill>
                <a:latin typeface="Calibri"/>
                <a:cs typeface="Calibri"/>
              </a:rPr>
              <a:t>Prov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2800" b="1" dirty="0" err="1" smtClean="0">
                <a:solidFill>
                  <a:prstClr val="black"/>
                </a:solidFill>
                <a:latin typeface="Calibri"/>
                <a:cs typeface="Calibri"/>
              </a:rPr>
              <a:t>Jateng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2800" b="1" dirty="0" err="1" smtClean="0">
                <a:solidFill>
                  <a:prstClr val="black"/>
                </a:solidFill>
                <a:latin typeface="Calibri"/>
                <a:cs typeface="Calibri"/>
              </a:rPr>
              <a:t>dan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2800" b="1" dirty="0" err="1" smtClean="0">
                <a:solidFill>
                  <a:prstClr val="black"/>
                </a:solidFill>
                <a:latin typeface="Calibri"/>
                <a:cs typeface="Calibri"/>
              </a:rPr>
              <a:t>perlu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 UP DATE LRI </a:t>
            </a:r>
            <a:r>
              <a:rPr lang="en-US" sz="2800" b="1" dirty="0" err="1" smtClean="0">
                <a:solidFill>
                  <a:prstClr val="black"/>
                </a:solidFill>
                <a:latin typeface="Calibri"/>
                <a:cs typeface="Calibri"/>
              </a:rPr>
              <a:t>dengan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2800" b="1" dirty="0" err="1" smtClean="0">
                <a:solidFill>
                  <a:prstClr val="black"/>
                </a:solidFill>
                <a:latin typeface="Calibri"/>
                <a:cs typeface="Calibri"/>
              </a:rPr>
              <a:t>wil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2800" b="1" dirty="0" err="1" smtClean="0">
                <a:solidFill>
                  <a:prstClr val="black"/>
                </a:solidFill>
                <a:latin typeface="Calibri"/>
                <a:cs typeface="Calibri"/>
              </a:rPr>
              <a:t>kerja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2800" b="1" dirty="0" err="1" smtClean="0">
                <a:solidFill>
                  <a:prstClr val="black"/>
                </a:solidFill>
                <a:latin typeface="Calibri"/>
                <a:cs typeface="Calibri"/>
              </a:rPr>
              <a:t>dengan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2800" b="1" dirty="0" err="1" smtClean="0">
                <a:solidFill>
                  <a:prstClr val="black"/>
                </a:solidFill>
                <a:latin typeface="Calibri"/>
                <a:cs typeface="Calibri"/>
              </a:rPr>
              <a:t>penambahan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2800" b="1" dirty="0" err="1" smtClean="0">
                <a:solidFill>
                  <a:prstClr val="black"/>
                </a:solidFill>
                <a:latin typeface="Calibri"/>
                <a:cs typeface="Calibri"/>
              </a:rPr>
              <a:t>Labkes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lang="en-US" sz="2800" b="1" dirty="0" err="1" smtClean="0">
                <a:solidFill>
                  <a:prstClr val="black"/>
                </a:solidFill>
                <a:latin typeface="Calibri"/>
                <a:cs typeface="Calibri"/>
              </a:rPr>
              <a:t>Kab</a:t>
            </a:r>
            <a:r>
              <a:rPr lang="en-US" sz="2800" b="1" dirty="0" smtClean="0">
                <a:solidFill>
                  <a:prstClr val="black"/>
                </a:solidFill>
                <a:latin typeface="Calibri"/>
                <a:cs typeface="Calibri"/>
              </a:rPr>
              <a:t> /Kota</a:t>
            </a:r>
          </a:p>
        </p:txBody>
      </p:sp>
    </p:spTree>
    <p:extLst>
      <p:ext uri="{BB962C8B-B14F-4D97-AF65-F5344CB8AC3E}">
        <p14:creationId xmlns="" xmlns:p14="http://schemas.microsoft.com/office/powerpoint/2010/main" val="339815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2209800"/>
            <a:ext cx="6553200" cy="1676400"/>
          </a:xfrm>
          <a:prstGeom prst="rect">
            <a:avLst/>
          </a:prstGeom>
          <a:noFill/>
        </p:spPr>
        <p:txBody>
          <a:bodyPr wrap="none">
            <a:prstTxWarp prst="textChevronInverted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TERIMA KASIH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734</TotalTime>
  <Words>879</Words>
  <Application>Microsoft Office PowerPoint</Application>
  <PresentationFormat>On-screen Show (4:3)</PresentationFormat>
  <Paragraphs>176</Paragraphs>
  <Slides>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Apex</vt:lpstr>
      <vt:lpstr>SITUASI LRI/RUS DI JAWA TENGAH </vt:lpstr>
      <vt:lpstr>LABORATORIUM  M tbc</vt:lpstr>
      <vt:lpstr>Jejaring &amp; Mutu Laboratorium TBC </vt:lpstr>
      <vt:lpstr>Slide 4</vt:lpstr>
      <vt:lpstr>Peran komponen jejaring</vt:lpstr>
      <vt:lpstr> Kondisi Lab RUS Provinsi Jawa Tengah</vt:lpstr>
      <vt:lpstr>LAB RUS/LRI DI JAWA TENGAH</vt:lpstr>
      <vt:lpstr>PEMBAGIAN wILAYAH KERJA Lab RUS 1/lri 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SELAMAT DATANG  PESERTA PERTEMUAN TEKNIS  PROGRAM RUJUKAN</dc:title>
  <dc:creator>Dell</dc:creator>
  <cp:lastModifiedBy>admin</cp:lastModifiedBy>
  <cp:revision>64</cp:revision>
  <dcterms:created xsi:type="dcterms:W3CDTF">2017-03-29T00:30:29Z</dcterms:created>
  <dcterms:modified xsi:type="dcterms:W3CDTF">2019-03-27T09:43:23Z</dcterms:modified>
</cp:coreProperties>
</file>